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4"/>
  </p:sldMasterIdLst>
  <p:notesMasterIdLst>
    <p:notesMasterId r:id="rId22"/>
  </p:notesMasterIdLst>
  <p:sldIdLst>
    <p:sldId id="256" r:id="rId5"/>
    <p:sldId id="258" r:id="rId6"/>
    <p:sldId id="264" r:id="rId7"/>
    <p:sldId id="272" r:id="rId8"/>
    <p:sldId id="274" r:id="rId9"/>
    <p:sldId id="683" r:id="rId10"/>
    <p:sldId id="684" r:id="rId11"/>
    <p:sldId id="685" r:id="rId12"/>
    <p:sldId id="687" r:id="rId13"/>
    <p:sldId id="688" r:id="rId14"/>
    <p:sldId id="689" r:id="rId15"/>
    <p:sldId id="690" r:id="rId16"/>
    <p:sldId id="691" r:id="rId17"/>
    <p:sldId id="693" r:id="rId18"/>
    <p:sldId id="696" r:id="rId19"/>
    <p:sldId id="695" r:id="rId20"/>
    <p:sldId id="694" r:id="rId21"/>
  </p:sldIdLst>
  <p:sldSz cx="12192000" cy="6858000"/>
  <p:notesSz cx="69469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99FF"/>
    <a:srgbClr val="99CCFF"/>
    <a:srgbClr val="3366CC"/>
    <a:srgbClr val="CCECFF"/>
    <a:srgbClr val="0033CC"/>
    <a:srgbClr val="66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7" autoAdjust="0"/>
    <p:restoredTop sz="75102" autoAdjust="0"/>
  </p:normalViewPr>
  <p:slideViewPr>
    <p:cSldViewPr>
      <p:cViewPr varScale="1">
        <p:scale>
          <a:sx n="94" d="100"/>
          <a:sy n="94" d="100"/>
        </p:scale>
        <p:origin x="1496" y="20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defTabSz="927100">
              <a:defRPr kumimoji="0" sz="1200">
                <a:latin typeface="Times New Roman" pitchFamily="18" charset="0"/>
              </a:defRPr>
            </a:lvl1pPr>
          </a:lstStyle>
          <a:p>
            <a:endParaRPr lang="en-US"/>
          </a:p>
        </p:txBody>
      </p:sp>
      <p:sp>
        <p:nvSpPr>
          <p:cNvPr id="23555"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defRPr kumimoji="0" sz="1200">
                <a:latin typeface="Times New Roman" pitchFamily="18" charset="0"/>
              </a:defRPr>
            </a:lvl1pPr>
          </a:lstStyle>
          <a:p>
            <a:endParaRPr lang="en-US"/>
          </a:p>
        </p:txBody>
      </p:sp>
      <p:sp>
        <p:nvSpPr>
          <p:cNvPr id="23556" name="Rectangle 4"/>
          <p:cNvSpPr>
            <a:spLocks noGrp="1" noRot="1" noChangeAspect="1" noChangeArrowheads="1" noTextEdit="1"/>
          </p:cNvSpPr>
          <p:nvPr>
            <p:ph type="sldImg" idx="2"/>
          </p:nvPr>
        </p:nvSpPr>
        <p:spPr bwMode="auto">
          <a:xfrm>
            <a:off x="379413" y="696913"/>
            <a:ext cx="6188075"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8"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defTabSz="927100">
              <a:defRPr kumimoji="0" sz="1200">
                <a:latin typeface="Times New Roman" pitchFamily="18" charset="0"/>
              </a:defRPr>
            </a:lvl1pPr>
          </a:lstStyle>
          <a:p>
            <a:endParaRPr lang="en-US"/>
          </a:p>
        </p:txBody>
      </p:sp>
      <p:sp>
        <p:nvSpPr>
          <p:cNvPr id="23559"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defRPr kumimoji="0" sz="1200">
                <a:latin typeface="Times New Roman" pitchFamily="18" charset="0"/>
              </a:defRPr>
            </a:lvl1pPr>
          </a:lstStyle>
          <a:p>
            <a:fld id="{160AAD2E-7E06-484F-A81A-76F2718A1EBB}" type="slidenum">
              <a:rPr lang="en-US"/>
              <a:pPr/>
              <a:t>‹#›</a:t>
            </a:fld>
            <a:endParaRPr lang="en-US"/>
          </a:p>
        </p:txBody>
      </p:sp>
    </p:spTree>
    <p:extLst>
      <p:ext uri="{BB962C8B-B14F-4D97-AF65-F5344CB8AC3E}">
        <p14:creationId xmlns:p14="http://schemas.microsoft.com/office/powerpoint/2010/main" val="533381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a:t>
            </a:fld>
            <a:endParaRPr lang="en-US"/>
          </a:p>
        </p:txBody>
      </p:sp>
    </p:spTree>
    <p:extLst>
      <p:ext uri="{BB962C8B-B14F-4D97-AF65-F5344CB8AC3E}">
        <p14:creationId xmlns:p14="http://schemas.microsoft.com/office/powerpoint/2010/main" val="285029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dirty="0"/>
              <a:t>Remind why we’re doing this</a:t>
            </a:r>
          </a:p>
          <a:p>
            <a:r>
              <a:rPr lang="en-US" dirty="0"/>
              <a:t>Don’t want it to interfere with the 3</a:t>
            </a:r>
            <a:r>
              <a:rPr lang="en-US" baseline="30000" dirty="0"/>
              <a:t>rd</a:t>
            </a:r>
            <a:r>
              <a:rPr lang="en-US" dirty="0"/>
              <a:t> round</a:t>
            </a:r>
          </a:p>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11</a:t>
            </a:fld>
            <a:endParaRPr lang="en-US"/>
          </a:p>
        </p:txBody>
      </p:sp>
    </p:spTree>
    <p:extLst>
      <p:ext uri="{BB962C8B-B14F-4D97-AF65-F5344CB8AC3E}">
        <p14:creationId xmlns:p14="http://schemas.microsoft.com/office/powerpoint/2010/main" val="342419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b="0" i="0" dirty="0">
                <a:solidFill>
                  <a:srgbClr val="201F1E"/>
                </a:solidFill>
                <a:effectLst/>
                <a:latin typeface="Calibri" panose="020F0502020204030204" pitchFamily="34" charset="0"/>
              </a:rPr>
              <a:t>NIST will consider the IPR impact when making selections. Actually, even though we did not receive a lot feedback, it is clear that the candidates with IPR issues would not be adopted.</a:t>
            </a: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Really emphasize not enough public feedback on impact of IP</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As was described in the original Call for Algorithms, and discussed on the PQC Forum, NIST has been reviewing intellectual property claims against the PQC finalists.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submitters were required to disclose applicable patents and declare their intent for regarding licensing, a challenge in this process has been addressing IP claims by third parties, particularly against lattice-based candidates.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NIST has been engaging IP holders to discuss applicability and intentions regarding licensing, including preliminary discussions with CNRS.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it is not clear whether these patents apply to the PQC finalists, we recognize the impact that even questions over IPR and licensing terms can have on the adoption of cryptographic algorithms.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While we intend to word towards clarity on these issues, we note that there are no easy answers or solutions to these questions, and we want to acknowledge NIST’s constraints up-front to avoid potential misunderstandings.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do not expect definitive answers on the applicability of patent during the timeline of this selection process.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Furthermore, NIST does not have significant resources to license patents on behalf of implementers and users of cryptographic technologies.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Ultimately, we want to hear from the community how intellectual property considerations will impact their adoption of any of the finalists, including questions over applicability and the effect of royalty-bearing licenses. </a:t>
            </a: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We welcome discussion of these issues, on the PQC Forum and other venues, as input to the selection and standardization process. </a:t>
            </a:r>
          </a:p>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13</a:t>
            </a:fld>
            <a:endParaRPr lang="en-US"/>
          </a:p>
        </p:txBody>
      </p:sp>
    </p:spTree>
    <p:extLst>
      <p:ext uri="{BB962C8B-B14F-4D97-AF65-F5344CB8AC3E}">
        <p14:creationId xmlns:p14="http://schemas.microsoft.com/office/powerpoint/2010/main" val="148352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dirty="0">
                <a:solidFill>
                  <a:schemeClr val="bg2">
                    <a:lumMod val="25000"/>
                  </a:schemeClr>
                </a:solidFill>
              </a:rPr>
              <a:t>Three-key Triple DES </a:t>
            </a:r>
          </a:p>
          <a:p>
            <a:pPr lvl="1"/>
            <a:r>
              <a:rPr lang="en-US" dirty="0">
                <a:solidFill>
                  <a:schemeClr val="bg2">
                    <a:lumMod val="50000"/>
                  </a:schemeClr>
                </a:solidFill>
              </a:rPr>
              <a:t>Encryption - Deprecated through 2023 Disallowed after 2023</a:t>
            </a:r>
          </a:p>
          <a:p>
            <a:pPr lvl="1"/>
            <a:r>
              <a:rPr lang="en-US" dirty="0">
                <a:solidFill>
                  <a:schemeClr val="bg2">
                    <a:lumMod val="50000"/>
                  </a:schemeClr>
                </a:solidFill>
              </a:rPr>
              <a:t>Decryption - Legacy use</a:t>
            </a:r>
          </a:p>
          <a:p>
            <a:pPr marL="285750" lvl="0" indent="-285750">
              <a:buFont typeface="Arial" panose="020B0604020202020204" pitchFamily="34" charset="0"/>
              <a:buChar char="•"/>
            </a:pPr>
            <a:r>
              <a:rPr lang="en-US" dirty="0">
                <a:solidFill>
                  <a:schemeClr val="bg2">
                    <a:lumMod val="25000"/>
                  </a:schemeClr>
                </a:solidFill>
              </a:rPr>
              <a:t>SHA-1 </a:t>
            </a:r>
          </a:p>
          <a:p>
            <a:pPr lvl="1"/>
            <a:r>
              <a:rPr lang="en-US" dirty="0">
                <a:solidFill>
                  <a:schemeClr val="bg2">
                    <a:lumMod val="50000"/>
                  </a:schemeClr>
                </a:solidFill>
              </a:rPr>
              <a:t>Digital signature generation - Disallowed, except where specifically allowed by NIST protocol-specific guidance </a:t>
            </a:r>
          </a:p>
          <a:p>
            <a:pPr lvl="1"/>
            <a:r>
              <a:rPr lang="en-US" dirty="0">
                <a:solidFill>
                  <a:schemeClr val="bg2">
                    <a:lumMod val="50000"/>
                  </a:schemeClr>
                </a:solidFill>
              </a:rPr>
              <a:t>Digital signature verification - Legacy use </a:t>
            </a:r>
          </a:p>
          <a:p>
            <a:pPr lvl="1"/>
            <a:r>
              <a:rPr lang="en-US" dirty="0">
                <a:solidFill>
                  <a:schemeClr val="bg2">
                    <a:lumMod val="50000"/>
                  </a:schemeClr>
                </a:solidFill>
              </a:rPr>
              <a:t>Non-digital signature applications – Acceptable</a:t>
            </a:r>
          </a:p>
          <a:p>
            <a:pPr marL="285750" lvl="0" indent="-285750">
              <a:buFont typeface="Arial" panose="020B0604020202020204" pitchFamily="34" charset="0"/>
              <a:buChar char="•"/>
            </a:pPr>
            <a:r>
              <a:rPr lang="en-US" dirty="0">
                <a:solidFill>
                  <a:schemeClr val="bg2">
                    <a:lumMod val="25000"/>
                  </a:schemeClr>
                </a:solidFill>
              </a:rPr>
              <a:t>Key establishment methods with strength &lt; 112 bits (e.g. DH mod </a:t>
            </a:r>
            <a:r>
              <a:rPr lang="en-US" i="1" dirty="0">
                <a:solidFill>
                  <a:schemeClr val="bg2">
                    <a:lumMod val="25000"/>
                  </a:schemeClr>
                </a:solidFill>
              </a:rPr>
              <a:t>p</a:t>
            </a:r>
            <a:r>
              <a:rPr lang="en-US" dirty="0">
                <a:solidFill>
                  <a:schemeClr val="bg2">
                    <a:lumMod val="25000"/>
                  </a:schemeClr>
                </a:solidFill>
              </a:rPr>
              <a:t>, |</a:t>
            </a:r>
            <a:r>
              <a:rPr lang="en-US" i="1" dirty="0">
                <a:solidFill>
                  <a:schemeClr val="bg2">
                    <a:lumMod val="25000"/>
                  </a:schemeClr>
                </a:solidFill>
              </a:rPr>
              <a:t>p</a:t>
            </a:r>
            <a:r>
              <a:rPr lang="en-US" dirty="0">
                <a:solidFill>
                  <a:schemeClr val="bg2">
                    <a:lumMod val="25000"/>
                  </a:schemeClr>
                </a:solidFill>
              </a:rPr>
              <a:t>| &lt; 2048 )</a:t>
            </a:r>
          </a:p>
          <a:p>
            <a:pPr lvl="1"/>
            <a:r>
              <a:rPr lang="en-US" dirty="0">
                <a:solidFill>
                  <a:schemeClr val="bg2">
                    <a:lumMod val="50000"/>
                  </a:schemeClr>
                </a:solidFill>
              </a:rPr>
              <a:t>Disallowed</a:t>
            </a:r>
          </a:p>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14</a:t>
            </a:fld>
            <a:endParaRPr lang="en-US"/>
          </a:p>
        </p:txBody>
      </p:sp>
    </p:spTree>
    <p:extLst>
      <p:ext uri="{BB962C8B-B14F-4D97-AF65-F5344CB8AC3E}">
        <p14:creationId xmlns:p14="http://schemas.microsoft.com/office/powerpoint/2010/main" val="230820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partnership with DHS</a:t>
            </a:r>
          </a:p>
        </p:txBody>
      </p:sp>
      <p:sp>
        <p:nvSpPr>
          <p:cNvPr id="4" name="Slide Number Placeholder 3"/>
          <p:cNvSpPr>
            <a:spLocks noGrp="1"/>
          </p:cNvSpPr>
          <p:nvPr>
            <p:ph type="sldNum" sz="quarter" idx="5"/>
          </p:nvPr>
        </p:nvSpPr>
        <p:spPr/>
        <p:txBody>
          <a:bodyPr/>
          <a:lstStyle/>
          <a:p>
            <a:fld id="{160AAD2E-7E06-484F-A81A-76F2718A1EBB}" type="slidenum">
              <a:rPr lang="en-US" smtClean="0"/>
              <a:pPr/>
              <a:t>15</a:t>
            </a:fld>
            <a:endParaRPr lang="en-US"/>
          </a:p>
        </p:txBody>
      </p:sp>
    </p:spTree>
    <p:extLst>
      <p:ext uri="{BB962C8B-B14F-4D97-AF65-F5344CB8AC3E}">
        <p14:creationId xmlns:p14="http://schemas.microsoft.com/office/powerpoint/2010/main" val="3029097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16</a:t>
            </a:fld>
            <a:endParaRPr lang="en-US"/>
          </a:p>
        </p:txBody>
      </p:sp>
    </p:spTree>
    <p:extLst>
      <p:ext uri="{BB962C8B-B14F-4D97-AF65-F5344CB8AC3E}">
        <p14:creationId xmlns:p14="http://schemas.microsoft.com/office/powerpoint/2010/main" val="96287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dirty="0"/>
              <a:t>Would break factoring, discrete log</a:t>
            </a:r>
          </a:p>
          <a:p>
            <a:r>
              <a:rPr lang="en-US" dirty="0"/>
              <a:t>Quantum computers progressing</a:t>
            </a:r>
          </a:p>
          <a:p>
            <a:r>
              <a:rPr lang="en-US" dirty="0"/>
              <a:t>Need to have standards done much sooner</a:t>
            </a:r>
          </a:p>
          <a:p>
            <a:r>
              <a:rPr lang="en-US" dirty="0"/>
              <a:t>PQC is this field</a:t>
            </a:r>
          </a:p>
        </p:txBody>
      </p:sp>
      <p:sp>
        <p:nvSpPr>
          <p:cNvPr id="4" name="Slide Number Placeholder 3"/>
          <p:cNvSpPr>
            <a:spLocks noGrp="1"/>
          </p:cNvSpPr>
          <p:nvPr>
            <p:ph type="sldNum" sz="quarter" idx="5"/>
          </p:nvPr>
        </p:nvSpPr>
        <p:spPr/>
        <p:txBody>
          <a:bodyPr/>
          <a:lstStyle/>
          <a:p>
            <a:fld id="{160AAD2E-7E06-484F-A81A-76F2718A1EBB}" type="slidenum">
              <a:rPr lang="en-US" smtClean="0"/>
              <a:pPr/>
              <a:t>2</a:t>
            </a:fld>
            <a:endParaRPr lang="en-US"/>
          </a:p>
        </p:txBody>
      </p:sp>
    </p:spTree>
    <p:extLst>
      <p:ext uri="{BB962C8B-B14F-4D97-AF65-F5344CB8AC3E}">
        <p14:creationId xmlns:p14="http://schemas.microsoft.com/office/powerpoint/2010/main" val="277357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didn’t call it a “competition”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A634-12D7-4696-8BC2-80117B966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692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dirty="0"/>
              <a:t>A lot of lattice and code-based KEMs, but diversity</a:t>
            </a:r>
          </a:p>
          <a:p>
            <a:r>
              <a:rPr lang="en-US" dirty="0"/>
              <a:t>Lots of the lattices were fairly similar</a:t>
            </a:r>
          </a:p>
          <a:p>
            <a:r>
              <a:rPr lang="en-US" dirty="0"/>
              <a:t>More KEMs than signatures</a:t>
            </a:r>
          </a:p>
          <a:p>
            <a:r>
              <a:rPr lang="en-US" dirty="0"/>
              <a:t>Preserved diversity and selected most promising ones.  Some hard choices</a:t>
            </a:r>
          </a:p>
          <a:p>
            <a:r>
              <a:rPr lang="en-US" dirty="0"/>
              <a:t>Report explained why we selected each, and gave some comments</a:t>
            </a:r>
          </a:p>
        </p:txBody>
      </p:sp>
      <p:sp>
        <p:nvSpPr>
          <p:cNvPr id="4" name="Slide Number Placeholder 3"/>
          <p:cNvSpPr>
            <a:spLocks noGrp="1"/>
          </p:cNvSpPr>
          <p:nvPr>
            <p:ph type="sldNum" sz="quarter" idx="5"/>
          </p:nvPr>
        </p:nvSpPr>
        <p:spPr/>
        <p:txBody>
          <a:bodyPr/>
          <a:lstStyle/>
          <a:p>
            <a:fld id="{160AAD2E-7E06-484F-A81A-76F2718A1EBB}" type="slidenum">
              <a:rPr lang="en-US" smtClean="0"/>
              <a:pPr/>
              <a:t>4</a:t>
            </a:fld>
            <a:endParaRPr lang="en-US"/>
          </a:p>
        </p:txBody>
      </p:sp>
    </p:spTree>
    <p:extLst>
      <p:ext uri="{BB962C8B-B14F-4D97-AF65-F5344CB8AC3E}">
        <p14:creationId xmlns:p14="http://schemas.microsoft.com/office/powerpoint/2010/main" val="53914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6</a:t>
            </a:fld>
            <a:endParaRPr lang="en-US"/>
          </a:p>
        </p:txBody>
      </p:sp>
    </p:spTree>
    <p:extLst>
      <p:ext uri="{BB962C8B-B14F-4D97-AF65-F5344CB8AC3E}">
        <p14:creationId xmlns:p14="http://schemas.microsoft.com/office/powerpoint/2010/main" val="144704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E5FCBF-6219-4546-A99F-D0C532AD6E76}" type="slidenum">
              <a:rPr lang="en-US" smtClean="0"/>
              <a:t>7</a:t>
            </a:fld>
            <a:endParaRPr lang="en-US"/>
          </a:p>
        </p:txBody>
      </p:sp>
    </p:spTree>
    <p:extLst>
      <p:ext uri="{BB962C8B-B14F-4D97-AF65-F5344CB8AC3E}">
        <p14:creationId xmlns:p14="http://schemas.microsoft.com/office/powerpoint/2010/main" val="400717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those two schemes are out, there are only 4 signatures under consideration</a:t>
            </a:r>
          </a:p>
        </p:txBody>
      </p:sp>
      <p:sp>
        <p:nvSpPr>
          <p:cNvPr id="4" name="Slide Number Placeholder 3"/>
          <p:cNvSpPr>
            <a:spLocks noGrp="1"/>
          </p:cNvSpPr>
          <p:nvPr>
            <p:ph type="sldNum" sz="quarter" idx="5"/>
          </p:nvPr>
        </p:nvSpPr>
        <p:spPr/>
        <p:txBody>
          <a:bodyPr/>
          <a:lstStyle/>
          <a:p>
            <a:fld id="{160AAD2E-7E06-484F-A81A-76F2718A1EBB}" type="slidenum">
              <a:rPr lang="en-US" smtClean="0"/>
              <a:pPr/>
              <a:t>8</a:t>
            </a:fld>
            <a:endParaRPr lang="en-US"/>
          </a:p>
        </p:txBody>
      </p:sp>
    </p:spTree>
    <p:extLst>
      <p:ext uri="{BB962C8B-B14F-4D97-AF65-F5344CB8AC3E}">
        <p14:creationId xmlns:p14="http://schemas.microsoft.com/office/powerpoint/2010/main" val="3364641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AAD2E-7E06-484F-A81A-76F2718A1EBB}" type="slidenum">
              <a:rPr lang="en-US" smtClean="0"/>
              <a:pPr/>
              <a:t>9</a:t>
            </a:fld>
            <a:endParaRPr lang="en-US"/>
          </a:p>
        </p:txBody>
      </p:sp>
    </p:spTree>
    <p:extLst>
      <p:ext uri="{BB962C8B-B14F-4D97-AF65-F5344CB8AC3E}">
        <p14:creationId xmlns:p14="http://schemas.microsoft.com/office/powerpoint/2010/main" val="417942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6913"/>
            <a:ext cx="6188075" cy="3481387"/>
          </a:xfrm>
        </p:spPr>
      </p:sp>
      <p:sp>
        <p:nvSpPr>
          <p:cNvPr id="3" name="Notes Placeholder 2"/>
          <p:cNvSpPr>
            <a:spLocks noGrp="1"/>
          </p:cNvSpPr>
          <p:nvPr>
            <p:ph type="body" idx="1"/>
          </p:nvPr>
        </p:nvSpPr>
        <p:spPr/>
        <p:txBody>
          <a:bodyPr/>
          <a:lstStyle/>
          <a:p>
            <a:r>
              <a:rPr lang="en-US" dirty="0"/>
              <a:t>4</a:t>
            </a:r>
            <a:r>
              <a:rPr lang="en-US" baseline="30000" dirty="0"/>
              <a:t>th</a:t>
            </a:r>
            <a:r>
              <a:rPr lang="en-US" dirty="0"/>
              <a:t> round algorithms will likely be focusing more on the KEMs.  </a:t>
            </a:r>
          </a:p>
          <a:p>
            <a:r>
              <a:rPr lang="en-US" dirty="0"/>
              <a:t>Choosing a code-based one, and/or selecting SIKE if we want it.  </a:t>
            </a:r>
          </a:p>
          <a:p>
            <a:r>
              <a:rPr lang="en-US" dirty="0"/>
              <a:t>If choose </a:t>
            </a:r>
            <a:r>
              <a:rPr lang="en-US" dirty="0" err="1"/>
              <a:t>Sphincs</a:t>
            </a:r>
            <a:r>
              <a:rPr lang="en-US" dirty="0"/>
              <a:t>+, less of a need for picnic, but could still be considered</a:t>
            </a:r>
          </a:p>
        </p:txBody>
      </p:sp>
      <p:sp>
        <p:nvSpPr>
          <p:cNvPr id="4" name="Slide Number Placeholder 3"/>
          <p:cNvSpPr>
            <a:spLocks noGrp="1"/>
          </p:cNvSpPr>
          <p:nvPr>
            <p:ph type="sldNum" sz="quarter" idx="5"/>
          </p:nvPr>
        </p:nvSpPr>
        <p:spPr/>
        <p:txBody>
          <a:bodyPr/>
          <a:lstStyle/>
          <a:p>
            <a:fld id="{160AAD2E-7E06-484F-A81A-76F2718A1EBB}" type="slidenum">
              <a:rPr lang="en-US" smtClean="0"/>
              <a:pPr/>
              <a:t>10</a:t>
            </a:fld>
            <a:endParaRPr lang="en-US"/>
          </a:p>
        </p:txBody>
      </p:sp>
    </p:spTree>
    <p:extLst>
      <p:ext uri="{BB962C8B-B14F-4D97-AF65-F5344CB8AC3E}">
        <p14:creationId xmlns:p14="http://schemas.microsoft.com/office/powerpoint/2010/main" val="238397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13DE9B-0BCF-46AF-B256-3E74457EF0E1}"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2211201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234974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0254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1487733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96723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3429776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3DE9B-0BCF-46AF-B256-3E74457EF0E1}"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27065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3DE9B-0BCF-46AF-B256-3E74457EF0E1}"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327257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13DE9B-0BCF-46AF-B256-3E74457EF0E1}"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183883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3DE9B-0BCF-46AF-B256-3E74457EF0E1}" type="datetimeFigureOut">
              <a:rPr lang="en-US" smtClean="0"/>
              <a:t>4/24/25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1269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13DE9B-0BCF-46AF-B256-3E74457EF0E1}" type="datetimeFigureOut">
              <a:rPr lang="en-US" smtClean="0"/>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60911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987786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13DE9B-0BCF-46AF-B256-3E74457EF0E1}" type="datetimeFigureOut">
              <a:rPr lang="en-US" smtClean="0"/>
              <a:t>4/24/25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89389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3DE9B-0BCF-46AF-B256-3E74457EF0E1}" type="datetimeFigureOut">
              <a:rPr lang="en-US" smtClean="0"/>
              <a:t>4/24/25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85709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13DE9B-0BCF-46AF-B256-3E74457EF0E1}" type="datetimeFigureOut">
              <a:rPr lang="en-US" smtClean="0"/>
              <a:t>4/24/25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1A161D-FCF6-4D5B-AC3E-F03E3CE3F3C8}" type="slidenum">
              <a:rPr lang="en-US" smtClean="0"/>
              <a:t>‹#›</a:t>
            </a:fld>
            <a:endParaRPr lang="en-US"/>
          </a:p>
        </p:txBody>
      </p:sp>
    </p:spTree>
    <p:extLst>
      <p:ext uri="{BB962C8B-B14F-4D97-AF65-F5344CB8AC3E}">
        <p14:creationId xmlns:p14="http://schemas.microsoft.com/office/powerpoint/2010/main" val="351705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AAB56A-8B48-4FB3-ACB6-F1CAE31208F8}" type="slidenum">
              <a:rPr lang="en-US" smtClean="0"/>
              <a:pPr/>
              <a:t>‹#›</a:t>
            </a:fld>
            <a:endParaRPr lang="en-US" dirty="0"/>
          </a:p>
        </p:txBody>
      </p:sp>
      <p:sp>
        <p:nvSpPr>
          <p:cNvPr id="5" name="Date Placeholder 4"/>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975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AAB56A-8B48-4FB3-ACB6-F1CAE31208F8}" type="slidenum">
              <a:rPr lang="en-US" smtClean="0"/>
              <a:pPr/>
              <a:t>‹#›</a:t>
            </a:fld>
            <a:endParaRPr lang="en-US" dirty="0"/>
          </a:p>
        </p:txBody>
      </p:sp>
    </p:spTree>
    <p:extLst>
      <p:ext uri="{BB962C8B-B14F-4D97-AF65-F5344CB8AC3E}">
        <p14:creationId xmlns:p14="http://schemas.microsoft.com/office/powerpoint/2010/main" val="36279399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coe.nist.gov/projects/building-blocks/post-quantum-cryptograph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applied-crypto-pqc@nist.gov?subject=Comments%20on%20Draft%20Project%20Description%20-%20Migration%20to%20Post-Quantum%20Cryptography" TargetMode="External"/><Relationship Id="rId4" Type="http://schemas.openxmlformats.org/officeDocument/2006/relationships/hyperlink" Target="https://nvlpubs.nist.gov/nistpubs/CSWP/NIST.CSWP.04282021.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nist.gov/pqcrypt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nvlpubs.nist.gov/nistpubs/ir/2019/NIST.IR.8240.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nvlpubs.nist.gov/nistpubs/ir/2020/NIST.IR.8309.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src.nist.gov/Events/2021/third-pqc-standardization-confere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743200" y="1981200"/>
            <a:ext cx="6324600" cy="1219200"/>
          </a:xfrm>
          <a:noFill/>
          <a:ln/>
        </p:spPr>
        <p:txBody>
          <a:bodyPr>
            <a:normAutofit/>
          </a:bodyPr>
          <a:lstStyle/>
          <a:p>
            <a:pPr algn="l"/>
            <a:r>
              <a:rPr lang="en-US" sz="3600" b="1" dirty="0">
                <a:solidFill>
                  <a:schemeClr val="tx2"/>
                </a:solidFill>
              </a:rPr>
              <a:t>The beginning of the end:</a:t>
            </a:r>
            <a:br>
              <a:rPr lang="en-US" sz="3200" b="1" dirty="0">
                <a:solidFill>
                  <a:schemeClr val="tx2"/>
                </a:solidFill>
              </a:rPr>
            </a:br>
            <a:r>
              <a:rPr lang="en-US" sz="2400" b="1" dirty="0">
                <a:solidFill>
                  <a:schemeClr val="tx2"/>
                </a:solidFill>
              </a:rPr>
              <a:t>An update on the NIST PQC “Competition”</a:t>
            </a:r>
          </a:p>
        </p:txBody>
      </p:sp>
      <p:sp>
        <p:nvSpPr>
          <p:cNvPr id="4099" name="Rectangle 3"/>
          <p:cNvSpPr>
            <a:spLocks noGrp="1" noChangeArrowheads="1"/>
          </p:cNvSpPr>
          <p:nvPr>
            <p:ph type="subTitle" idx="1"/>
          </p:nvPr>
        </p:nvSpPr>
        <p:spPr>
          <a:xfrm>
            <a:off x="2750127" y="3574475"/>
            <a:ext cx="4953000" cy="1868488"/>
          </a:xfrm>
          <a:noFill/>
          <a:ln/>
        </p:spPr>
        <p:txBody>
          <a:bodyPr anchor="ctr"/>
          <a:lstStyle/>
          <a:p>
            <a:r>
              <a:rPr lang="en-US" sz="2100" dirty="0">
                <a:solidFill>
                  <a:schemeClr val="accent2"/>
                </a:solidFill>
              </a:rPr>
              <a:t>Dustin Moody</a:t>
            </a:r>
          </a:p>
          <a:p>
            <a:r>
              <a:rPr lang="en-US" sz="2200" dirty="0">
                <a:solidFill>
                  <a:schemeClr val="accent2"/>
                </a:solidFill>
              </a:rPr>
              <a:t>NIST PQC team</a:t>
            </a:r>
          </a:p>
          <a:p>
            <a:endParaRPr lang="en-US" dirty="0">
              <a:solidFill>
                <a:schemeClr val="tx1"/>
              </a:solidFill>
            </a:endParaRPr>
          </a:p>
        </p:txBody>
      </p:sp>
      <p:pic>
        <p:nvPicPr>
          <p:cNvPr id="4" name="Picture 3">
            <a:extLst>
              <a:ext uri="{FF2B5EF4-FFF2-40B4-BE49-F238E27FC236}">
                <a16:creationId xmlns:a16="http://schemas.microsoft.com/office/drawing/2014/main" id="{E8EB1671-878C-6A4A-A112-02A22982DC00}"/>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colorTemperature colorTemp="3306"/>
                    </a14:imgEffect>
                    <a14:imgEffect>
                      <a14:saturation sat="87000"/>
                    </a14:imgEffect>
                  </a14:imgLayer>
                </a14:imgProps>
              </a:ext>
            </a:extLst>
          </a:blip>
          <a:stretch>
            <a:fillRect/>
          </a:stretch>
        </p:blipFill>
        <p:spPr>
          <a:xfrm>
            <a:off x="1883617" y="6004119"/>
            <a:ext cx="3973068" cy="524744"/>
          </a:xfrm>
          <a:prstGeom prst="rect">
            <a:avLst/>
          </a:prstGeom>
        </p:spPr>
      </p:pic>
      <p:sp>
        <p:nvSpPr>
          <p:cNvPr id="5" name="Content Placeholder 2">
            <a:extLst>
              <a:ext uri="{FF2B5EF4-FFF2-40B4-BE49-F238E27FC236}">
                <a16:creationId xmlns:a16="http://schemas.microsoft.com/office/drawing/2014/main" id="{1DEE8C92-1B44-444E-9354-BF567F3C2B0D}"/>
              </a:ext>
            </a:extLst>
          </p:cNvPr>
          <p:cNvSpPr txBox="1">
            <a:spLocks/>
          </p:cNvSpPr>
          <p:nvPr/>
        </p:nvSpPr>
        <p:spPr>
          <a:xfrm>
            <a:off x="6515100" y="5828636"/>
            <a:ext cx="4157472" cy="1029364"/>
          </a:xfrm>
          <a:prstGeom prst="rect">
            <a:avLst/>
          </a:prstGeom>
        </p:spPr>
        <p:txBody>
          <a:bodyPr>
            <a:normAutofit/>
          </a:bodyPr>
          <a:lstStyle>
            <a:lvl1pPr marL="342900" indent="-342900" algn="l" rtl="0" eaLnBrk="1" fontAlgn="base" hangingPunct="1">
              <a:spcBef>
                <a:spcPct val="20000"/>
              </a:spcBef>
              <a:spcAft>
                <a:spcPct val="0"/>
              </a:spcAft>
              <a:buChar char="•"/>
              <a:defRPr sz="24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2">
                    <a:lumMod val="75000"/>
                  </a:schemeClr>
                </a:solidFill>
                <a:latin typeface="+mn-lt"/>
              </a:defRPr>
            </a:lvl2pPr>
            <a:lvl3pPr marL="1143000" indent="-228600" algn="l" rtl="0" eaLnBrk="1" fontAlgn="base" hangingPunct="1">
              <a:spcBef>
                <a:spcPct val="20000"/>
              </a:spcBef>
              <a:spcAft>
                <a:spcPct val="0"/>
              </a:spcAft>
              <a:buChar char="•"/>
              <a:defRPr sz="2000">
                <a:solidFill>
                  <a:schemeClr val="tx2">
                    <a:lumMod val="75000"/>
                  </a:schemeClr>
                </a:solidFill>
                <a:latin typeface="+mn-lt"/>
              </a:defRPr>
            </a:lvl3pPr>
            <a:lvl4pPr marL="1600200" indent="-228600" algn="l" rtl="0" eaLnBrk="1" fontAlgn="base" hangingPunct="1">
              <a:spcBef>
                <a:spcPct val="20000"/>
              </a:spcBef>
              <a:spcAft>
                <a:spcPct val="0"/>
              </a:spcAft>
              <a:buChar char="–"/>
              <a:defRPr>
                <a:solidFill>
                  <a:schemeClr val="tx2">
                    <a:lumMod val="75000"/>
                  </a:schemeClr>
                </a:solidFill>
                <a:latin typeface="+mn-lt"/>
              </a:defRPr>
            </a:lvl4pPr>
            <a:lvl5pPr marL="2057400" indent="-228600" algn="l" rtl="0" eaLnBrk="1" fontAlgn="base" hangingPunct="1">
              <a:spcBef>
                <a:spcPct val="20000"/>
              </a:spcBef>
              <a:spcAft>
                <a:spcPct val="0"/>
              </a:spcAft>
              <a:buChar char="•"/>
              <a:defRPr>
                <a:solidFill>
                  <a:schemeClr val="tx2">
                    <a:lumMod val="75000"/>
                  </a:schemeClr>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a:lstStyle>
          <a:p>
            <a:pPr marL="0" indent="0">
              <a:buNone/>
            </a:pPr>
            <a:r>
              <a:rPr kumimoji="0" lang="en-US" sz="1500" kern="0" dirty="0">
                <a:solidFill>
                  <a:schemeClr val="tx1"/>
                </a:solidFill>
              </a:rPr>
              <a:t>Cryptographic Technology Group</a:t>
            </a:r>
          </a:p>
          <a:p>
            <a:pPr marL="0" indent="0">
              <a:buNone/>
            </a:pPr>
            <a:r>
              <a:rPr kumimoji="0" lang="en-US" sz="1500" kern="0" dirty="0">
                <a:solidFill>
                  <a:schemeClr val="tx1"/>
                </a:solidFill>
              </a:rPr>
              <a:t>Computer Security Division</a:t>
            </a:r>
          </a:p>
          <a:p>
            <a:pPr marL="0" indent="0">
              <a:buNone/>
            </a:pPr>
            <a:r>
              <a:rPr kumimoji="0" lang="en-US" sz="1500" kern="0" dirty="0">
                <a:solidFill>
                  <a:schemeClr val="tx1"/>
                </a:solidFill>
              </a:rPr>
              <a:t>Information Technology Lab</a:t>
            </a:r>
          </a:p>
        </p:txBody>
      </p:sp>
      <p:cxnSp>
        <p:nvCxnSpPr>
          <p:cNvPr id="3" name="Straight Connector 2">
            <a:extLst>
              <a:ext uri="{FF2B5EF4-FFF2-40B4-BE49-F238E27FC236}">
                <a16:creationId xmlns:a16="http://schemas.microsoft.com/office/drawing/2014/main" id="{DA08F040-8E90-8D47-9902-0327E05A3834}"/>
              </a:ext>
            </a:extLst>
          </p:cNvPr>
          <p:cNvCxnSpPr/>
          <p:nvPr/>
        </p:nvCxnSpPr>
        <p:spPr bwMode="auto">
          <a:xfrm>
            <a:off x="1883618" y="5715000"/>
            <a:ext cx="8098583"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E9F9-0DA4-4B44-ADE6-E7A044FE1550}"/>
              </a:ext>
            </a:extLst>
          </p:cNvPr>
          <p:cNvSpPr>
            <a:spLocks noGrp="1"/>
          </p:cNvSpPr>
          <p:nvPr>
            <p:ph type="title"/>
          </p:nvPr>
        </p:nvSpPr>
        <p:spPr>
          <a:xfrm>
            <a:off x="954956" y="381000"/>
            <a:ext cx="9146116" cy="1143000"/>
          </a:xfrm>
        </p:spPr>
        <p:txBody>
          <a:bodyPr/>
          <a:lstStyle/>
          <a:p>
            <a:r>
              <a:rPr lang="en-US" dirty="0"/>
              <a:t>What lies ahead….</a:t>
            </a:r>
          </a:p>
        </p:txBody>
      </p:sp>
      <p:sp>
        <p:nvSpPr>
          <p:cNvPr id="3" name="Content Placeholder 2">
            <a:extLst>
              <a:ext uri="{FF2B5EF4-FFF2-40B4-BE49-F238E27FC236}">
                <a16:creationId xmlns:a16="http://schemas.microsoft.com/office/drawing/2014/main" id="{DAF03D62-8633-0A42-A01F-888333F77604}"/>
              </a:ext>
            </a:extLst>
          </p:cNvPr>
          <p:cNvSpPr>
            <a:spLocks noGrp="1"/>
          </p:cNvSpPr>
          <p:nvPr>
            <p:ph idx="1"/>
          </p:nvPr>
        </p:nvSpPr>
        <p:spPr>
          <a:xfrm>
            <a:off x="609600" y="1219200"/>
            <a:ext cx="8991600" cy="4953000"/>
          </a:xfrm>
        </p:spPr>
        <p:txBody>
          <a:bodyPr>
            <a:normAutofit fontScale="85000" lnSpcReduction="20000"/>
          </a:bodyPr>
          <a:lstStyle/>
          <a:p>
            <a:r>
              <a:rPr lang="en-US" sz="2000" dirty="0"/>
              <a:t>End of 2021/Start of 2022  </a:t>
            </a:r>
          </a:p>
          <a:p>
            <a:pPr lvl="1"/>
            <a:r>
              <a:rPr lang="en-US" sz="1800" dirty="0"/>
              <a:t>The 3</a:t>
            </a:r>
            <a:r>
              <a:rPr lang="en-US" sz="1800" baseline="30000" dirty="0"/>
              <a:t>rd</a:t>
            </a:r>
            <a:r>
              <a:rPr lang="en-US" sz="1800" dirty="0"/>
              <a:t> Round will end sometime around here</a:t>
            </a:r>
          </a:p>
          <a:p>
            <a:pPr lvl="1"/>
            <a:r>
              <a:rPr lang="en-US" sz="1800" dirty="0"/>
              <a:t>NIST will announce which finalist algorithms it will standardize</a:t>
            </a:r>
          </a:p>
          <a:p>
            <a:pPr lvl="2"/>
            <a:r>
              <a:rPr lang="en-US" sz="1600" dirty="0"/>
              <a:t>(As mentioned previously, also potentially SPHINCS+)</a:t>
            </a:r>
          </a:p>
          <a:p>
            <a:pPr lvl="1"/>
            <a:r>
              <a:rPr lang="en-US" sz="1800" dirty="0"/>
              <a:t>This will include algorithms which will be able to be used by most applications</a:t>
            </a:r>
          </a:p>
          <a:p>
            <a:pPr lvl="1"/>
            <a:r>
              <a:rPr lang="en-US" sz="1800" dirty="0"/>
              <a:t>NIST will issue a Report on the 3</a:t>
            </a:r>
            <a:r>
              <a:rPr lang="en-US" sz="1800" baseline="30000" dirty="0"/>
              <a:t>rd</a:t>
            </a:r>
            <a:r>
              <a:rPr lang="en-US" sz="1800" dirty="0"/>
              <a:t> Round to explain our decisions</a:t>
            </a:r>
          </a:p>
          <a:p>
            <a:pPr lvl="1"/>
            <a:endParaRPr lang="en-US" sz="2400" dirty="0"/>
          </a:p>
          <a:p>
            <a:pPr>
              <a:lnSpc>
                <a:spcPct val="90000"/>
              </a:lnSpc>
            </a:pPr>
            <a:r>
              <a:rPr lang="en-US" sz="2000" dirty="0"/>
              <a:t>NIST will also announce any candidates advancing to 4</a:t>
            </a:r>
            <a:r>
              <a:rPr lang="en-US" sz="2000" baseline="30000" dirty="0"/>
              <a:t>th</a:t>
            </a:r>
            <a:r>
              <a:rPr lang="en-US" sz="2000" dirty="0"/>
              <a:t> round</a:t>
            </a:r>
          </a:p>
          <a:p>
            <a:pPr lvl="1">
              <a:lnSpc>
                <a:spcPct val="90000"/>
              </a:lnSpc>
            </a:pPr>
            <a:r>
              <a:rPr lang="en-US" sz="1800" dirty="0"/>
              <a:t>The 4</a:t>
            </a:r>
            <a:r>
              <a:rPr lang="en-US" sz="1800" baseline="30000" dirty="0"/>
              <a:t>th</a:t>
            </a:r>
            <a:r>
              <a:rPr lang="en-US" sz="1800" dirty="0"/>
              <a:t> round will similarly be 12-18 months</a:t>
            </a:r>
          </a:p>
          <a:p>
            <a:pPr lvl="1">
              <a:lnSpc>
                <a:spcPct val="95000"/>
              </a:lnSpc>
            </a:pPr>
            <a:r>
              <a:rPr lang="en-US" sz="1800" dirty="0"/>
              <a:t>These algorithms will be for a diversified portfolio, or for applications with different performance needs</a:t>
            </a:r>
          </a:p>
          <a:p>
            <a:pPr>
              <a:lnSpc>
                <a:spcPct val="90000"/>
              </a:lnSpc>
            </a:pPr>
            <a:endParaRPr lang="en-US" sz="2000" dirty="0"/>
          </a:p>
          <a:p>
            <a:pPr>
              <a:lnSpc>
                <a:spcPct val="90000"/>
              </a:lnSpc>
            </a:pPr>
            <a:r>
              <a:rPr lang="en-US" sz="2000" dirty="0"/>
              <a:t>In addition, NIST will issue a new </a:t>
            </a:r>
            <a:r>
              <a:rPr lang="en-US" sz="2000" i="1" dirty="0"/>
              <a:t>Call for Proposals </a:t>
            </a:r>
            <a:r>
              <a:rPr lang="en-US" sz="2000" dirty="0"/>
              <a:t>for signatures – see next slide</a:t>
            </a:r>
          </a:p>
          <a:p>
            <a:endParaRPr lang="en-US" sz="2600" dirty="0"/>
          </a:p>
          <a:p>
            <a:pPr>
              <a:lnSpc>
                <a:spcPct val="90000"/>
              </a:lnSpc>
            </a:pPr>
            <a:r>
              <a:rPr lang="en-US" sz="2000" dirty="0"/>
              <a:t>2022-2023:  We expect to release draft standards for public comment</a:t>
            </a:r>
          </a:p>
          <a:p>
            <a:pPr>
              <a:lnSpc>
                <a:spcPct val="90000"/>
              </a:lnSpc>
            </a:pPr>
            <a:r>
              <a:rPr lang="en-US" sz="2000" dirty="0"/>
              <a:t>2024: The first set of standards will hopefully be finalized</a:t>
            </a:r>
          </a:p>
          <a:p>
            <a:endParaRPr lang="en-US" sz="2600" dirty="0"/>
          </a:p>
          <a:p>
            <a:endParaRPr lang="en-US" dirty="0"/>
          </a:p>
        </p:txBody>
      </p:sp>
      <p:pic>
        <p:nvPicPr>
          <p:cNvPr id="8194" name="Picture 2" descr="month calendar clip art - Clip Art Library">
            <a:extLst>
              <a:ext uri="{FF2B5EF4-FFF2-40B4-BE49-F238E27FC236}">
                <a16:creationId xmlns:a16="http://schemas.microsoft.com/office/drawing/2014/main" id="{98C9CBC9-26FF-3444-B8A3-3B4A56BFF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1752600"/>
            <a:ext cx="2807208" cy="280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4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12D7-9368-9244-8CFD-50B8008D3C9E}"/>
              </a:ext>
            </a:extLst>
          </p:cNvPr>
          <p:cNvSpPr>
            <a:spLocks noGrp="1"/>
          </p:cNvSpPr>
          <p:nvPr>
            <p:ph type="title"/>
          </p:nvPr>
        </p:nvSpPr>
        <p:spPr>
          <a:xfrm>
            <a:off x="762000" y="361950"/>
            <a:ext cx="6859587" cy="1143000"/>
          </a:xfrm>
        </p:spPr>
        <p:txBody>
          <a:bodyPr>
            <a:normAutofit/>
          </a:bodyPr>
          <a:lstStyle/>
          <a:p>
            <a:r>
              <a:rPr lang="en-US" dirty="0"/>
              <a:t>An on-ramp for signatures</a:t>
            </a:r>
          </a:p>
        </p:txBody>
      </p:sp>
      <p:sp>
        <p:nvSpPr>
          <p:cNvPr id="3" name="Content Placeholder 2">
            <a:extLst>
              <a:ext uri="{FF2B5EF4-FFF2-40B4-BE49-F238E27FC236}">
                <a16:creationId xmlns:a16="http://schemas.microsoft.com/office/drawing/2014/main" id="{DDE2613C-9A3B-CA4A-93A9-90132E09B9DC}"/>
              </a:ext>
            </a:extLst>
          </p:cNvPr>
          <p:cNvSpPr>
            <a:spLocks noGrp="1"/>
          </p:cNvSpPr>
          <p:nvPr>
            <p:ph idx="1"/>
          </p:nvPr>
        </p:nvSpPr>
        <p:spPr>
          <a:xfrm>
            <a:off x="762000" y="1295400"/>
            <a:ext cx="8305800" cy="5200650"/>
          </a:xfrm>
        </p:spPr>
        <p:txBody>
          <a:bodyPr>
            <a:normAutofit fontScale="85000" lnSpcReduction="10000"/>
          </a:bodyPr>
          <a:lstStyle/>
          <a:p>
            <a:r>
              <a:rPr lang="en-US" sz="2000" dirty="0"/>
              <a:t>At the conclusion of the 3</a:t>
            </a:r>
            <a:r>
              <a:rPr lang="en-US" sz="2000" baseline="30000" dirty="0"/>
              <a:t>rd</a:t>
            </a:r>
            <a:r>
              <a:rPr lang="en-US" sz="2000" dirty="0"/>
              <a:t> Round, NIST will issue a new Call for Proposals </a:t>
            </a:r>
          </a:p>
          <a:p>
            <a:pPr lvl="1"/>
            <a:r>
              <a:rPr lang="en-US" sz="1800" dirty="0"/>
              <a:t>There will be a deadline for submission, likely 6 months – 1 year</a:t>
            </a:r>
          </a:p>
          <a:p>
            <a:pPr lvl="1"/>
            <a:r>
              <a:rPr lang="en-US" sz="1800" dirty="0"/>
              <a:t>This will be much smaller in scope than main NIST PQC effort</a:t>
            </a:r>
          </a:p>
          <a:p>
            <a:pPr lvl="1"/>
            <a:r>
              <a:rPr lang="en-US" sz="1800" dirty="0"/>
              <a:t>The main reason for this call is to diversify our signature portfolio</a:t>
            </a:r>
          </a:p>
          <a:p>
            <a:pPr lvl="1"/>
            <a:r>
              <a:rPr lang="en-US" sz="1800" dirty="0"/>
              <a:t>These signatures will be on a different track than the candidates in the 4</a:t>
            </a:r>
            <a:r>
              <a:rPr lang="en-US" sz="1800" baseline="30000" dirty="0"/>
              <a:t>th</a:t>
            </a:r>
            <a:r>
              <a:rPr lang="en-US" sz="1800" dirty="0"/>
              <a:t> round</a:t>
            </a:r>
          </a:p>
          <a:p>
            <a:endParaRPr lang="en-US" sz="2000" dirty="0"/>
          </a:p>
          <a:p>
            <a:r>
              <a:rPr lang="en-US" sz="2000" dirty="0"/>
              <a:t>We are </a:t>
            </a:r>
            <a:r>
              <a:rPr lang="en-US" sz="2000" b="1" dirty="0"/>
              <a:t>most interested </a:t>
            </a:r>
            <a:r>
              <a:rPr lang="en-US" sz="2000" dirty="0"/>
              <a:t>in a general-purpose digital signature scheme which is not based on structured lattices</a:t>
            </a:r>
          </a:p>
          <a:p>
            <a:pPr lvl="1"/>
            <a:r>
              <a:rPr lang="en-US" sz="1800" dirty="0"/>
              <a:t>We may be interested in other signature schemes targeted for certain applications.  For example, a scheme with very short signatures.</a:t>
            </a:r>
          </a:p>
          <a:p>
            <a:endParaRPr lang="en-US" sz="2000" dirty="0"/>
          </a:p>
          <a:p>
            <a:r>
              <a:rPr lang="en-US" sz="2000" dirty="0"/>
              <a:t>The more mature the scheme, the better.  </a:t>
            </a:r>
          </a:p>
          <a:p>
            <a:endParaRPr lang="en-US" sz="2000" dirty="0"/>
          </a:p>
          <a:p>
            <a:r>
              <a:rPr lang="en-US" sz="2000" dirty="0"/>
              <a:t>NIST will decide which (if any) of the received schemes to focus attention on</a:t>
            </a:r>
          </a:p>
          <a:p>
            <a:endParaRPr lang="en-US" dirty="0"/>
          </a:p>
        </p:txBody>
      </p:sp>
      <p:pic>
        <p:nvPicPr>
          <p:cNvPr id="9218" name="Picture 2" descr="Merge Sign: What Does it Mean?">
            <a:extLst>
              <a:ext uri="{FF2B5EF4-FFF2-40B4-BE49-F238E27FC236}">
                <a16:creationId xmlns:a16="http://schemas.microsoft.com/office/drawing/2014/main" id="{3A990A7C-E1DC-E84C-8D41-0180924AEA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24" r="38877"/>
          <a:stretch/>
        </p:blipFill>
        <p:spPr bwMode="auto">
          <a:xfrm>
            <a:off x="9525000" y="1880303"/>
            <a:ext cx="2496714" cy="307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3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03D4-3261-4C47-97FA-6663D4C5049D}"/>
              </a:ext>
            </a:extLst>
          </p:cNvPr>
          <p:cNvSpPr>
            <a:spLocks noGrp="1"/>
          </p:cNvSpPr>
          <p:nvPr>
            <p:ph type="title"/>
          </p:nvPr>
        </p:nvSpPr>
        <p:spPr>
          <a:xfrm>
            <a:off x="586680" y="355070"/>
            <a:ext cx="7240587" cy="904949"/>
          </a:xfrm>
        </p:spPr>
        <p:txBody>
          <a:bodyPr>
            <a:normAutofit/>
          </a:bodyPr>
          <a:lstStyle/>
          <a:p>
            <a:r>
              <a:rPr lang="en-US" dirty="0"/>
              <a:t>How will NIST make its decisions?</a:t>
            </a:r>
          </a:p>
        </p:txBody>
      </p:sp>
      <p:sp>
        <p:nvSpPr>
          <p:cNvPr id="3" name="Content Placeholder 2">
            <a:extLst>
              <a:ext uri="{FF2B5EF4-FFF2-40B4-BE49-F238E27FC236}">
                <a16:creationId xmlns:a16="http://schemas.microsoft.com/office/drawing/2014/main" id="{17FFAE37-6380-864C-AC9E-0AEAAD1ABB89}"/>
              </a:ext>
            </a:extLst>
          </p:cNvPr>
          <p:cNvSpPr>
            <a:spLocks noGrp="1"/>
          </p:cNvSpPr>
          <p:nvPr>
            <p:ph idx="1"/>
          </p:nvPr>
        </p:nvSpPr>
        <p:spPr>
          <a:xfrm>
            <a:off x="678169" y="1168930"/>
            <a:ext cx="8192038" cy="5334000"/>
          </a:xfrm>
        </p:spPr>
        <p:txBody>
          <a:bodyPr>
            <a:normAutofit/>
          </a:bodyPr>
          <a:lstStyle/>
          <a:p>
            <a:r>
              <a:rPr lang="en-US" sz="2000" dirty="0"/>
              <a:t>Using the evaluation criteria:</a:t>
            </a:r>
          </a:p>
          <a:p>
            <a:r>
              <a:rPr lang="en-US" sz="1800" dirty="0">
                <a:latin typeface="Abadi" panose="020B0604020104020204" pitchFamily="34" charset="0"/>
              </a:rPr>
              <a:t>Security</a:t>
            </a:r>
          </a:p>
          <a:p>
            <a:pPr lvl="1"/>
            <a:r>
              <a:rPr lang="en-US" sz="1600" dirty="0">
                <a:latin typeface="Abadi" panose="020B0604020104020204" pitchFamily="34" charset="0"/>
              </a:rPr>
              <a:t>Security levels offered, (confidence in) security proof, known attacks, </a:t>
            </a:r>
            <a:r>
              <a:rPr lang="en-US" dirty="0">
                <a:latin typeface="Abadi" panose="020B0604020104020204" pitchFamily="34" charset="0"/>
              </a:rPr>
              <a:t>c</a:t>
            </a:r>
            <a:r>
              <a:rPr lang="en-US" sz="1600" dirty="0">
                <a:latin typeface="Abadi" panose="020B0604020104020204" pitchFamily="34" charset="0"/>
              </a:rPr>
              <a:t>lassical/quantum complexity</a:t>
            </a:r>
          </a:p>
          <a:p>
            <a:r>
              <a:rPr lang="en-US" sz="1800" dirty="0">
                <a:latin typeface="Abadi" panose="020B0604020104020204" pitchFamily="34" charset="0"/>
              </a:rPr>
              <a:t>Performance</a:t>
            </a:r>
          </a:p>
          <a:p>
            <a:pPr lvl="1"/>
            <a:r>
              <a:rPr lang="en-US" sz="1600" dirty="0">
                <a:latin typeface="Abadi" panose="020B0604020104020204" pitchFamily="34" charset="0"/>
              </a:rPr>
              <a:t>Size of parameters, speed of </a:t>
            </a:r>
            <a:r>
              <a:rPr lang="en-US" sz="1600" dirty="0" err="1">
                <a:latin typeface="Abadi" panose="020B0604020104020204" pitchFamily="34" charset="0"/>
              </a:rPr>
              <a:t>KeyGen</a:t>
            </a:r>
            <a:r>
              <a:rPr lang="en-US" sz="1600" dirty="0">
                <a:latin typeface="Abadi" panose="020B0604020104020204" pitchFamily="34" charset="0"/>
              </a:rPr>
              <a:t>, Enc/Dec, Sign/Verify, decryption failures</a:t>
            </a:r>
          </a:p>
          <a:p>
            <a:r>
              <a:rPr lang="en-US" sz="1800" dirty="0">
                <a:latin typeface="Abadi" panose="020B0604020104020204" pitchFamily="34" charset="0"/>
              </a:rPr>
              <a:t>Algorithm and implementation characteristics</a:t>
            </a:r>
          </a:p>
          <a:p>
            <a:pPr lvl="1"/>
            <a:r>
              <a:rPr lang="en-US" sz="1600" dirty="0">
                <a:latin typeface="Abadi" panose="020B0604020104020204" pitchFamily="34" charset="0"/>
              </a:rPr>
              <a:t>IP issues, side channel resistance, </a:t>
            </a:r>
            <a:r>
              <a:rPr lang="en-US" dirty="0">
                <a:latin typeface="Abadi" panose="020B0604020104020204" pitchFamily="34" charset="0"/>
              </a:rPr>
              <a:t>s</a:t>
            </a:r>
            <a:r>
              <a:rPr lang="en-US" sz="1600" dirty="0">
                <a:latin typeface="Abadi" panose="020B0604020104020204" pitchFamily="34" charset="0"/>
              </a:rPr>
              <a:t>implicity and clarity of documentation</a:t>
            </a:r>
          </a:p>
          <a:p>
            <a:pPr lvl="1"/>
            <a:endParaRPr lang="en-US" dirty="0">
              <a:latin typeface="Abadi" panose="020B0604020104020204" pitchFamily="34" charset="0"/>
            </a:endParaRPr>
          </a:p>
          <a:p>
            <a:r>
              <a:rPr lang="en-US" dirty="0"/>
              <a:t>For the lattice KEMs, the main decision will be </a:t>
            </a:r>
            <a:r>
              <a:rPr lang="en-US" b="1" dirty="0" err="1"/>
              <a:t>Kyber</a:t>
            </a:r>
            <a:r>
              <a:rPr lang="en-US" b="1" dirty="0"/>
              <a:t>/NTRU/Saber</a:t>
            </a:r>
          </a:p>
          <a:p>
            <a:r>
              <a:rPr lang="en-US" dirty="0"/>
              <a:t>Similarly for lattice signatures, the main decision will be </a:t>
            </a:r>
            <a:r>
              <a:rPr lang="en-US" b="1" dirty="0"/>
              <a:t>Dilithium/Falcon</a:t>
            </a:r>
          </a:p>
          <a:p>
            <a:r>
              <a:rPr lang="en-US" dirty="0"/>
              <a:t>Any other algorithms selected will be their own distinct decision</a:t>
            </a:r>
          </a:p>
          <a:p>
            <a:endParaRPr lang="en-US" dirty="0">
              <a:latin typeface="Abadi" panose="020B0604020104020204" pitchFamily="34" charset="0"/>
            </a:endParaRPr>
          </a:p>
          <a:p>
            <a:endParaRPr lang="en-US" sz="1900" dirty="0"/>
          </a:p>
          <a:p>
            <a:endParaRPr lang="en-US" sz="1900" dirty="0"/>
          </a:p>
          <a:p>
            <a:endParaRPr lang="en-US" dirty="0"/>
          </a:p>
        </p:txBody>
      </p:sp>
      <p:grpSp>
        <p:nvGrpSpPr>
          <p:cNvPr id="4" name="Group 3">
            <a:extLst>
              <a:ext uri="{FF2B5EF4-FFF2-40B4-BE49-F238E27FC236}">
                <a16:creationId xmlns:a16="http://schemas.microsoft.com/office/drawing/2014/main" id="{DAE010F0-2D94-1F42-A07F-D036DC13947B}"/>
              </a:ext>
            </a:extLst>
          </p:cNvPr>
          <p:cNvGrpSpPr/>
          <p:nvPr/>
        </p:nvGrpSpPr>
        <p:grpSpPr>
          <a:xfrm>
            <a:off x="8458200" y="1260019"/>
            <a:ext cx="3487192" cy="3799837"/>
            <a:chOff x="7541835" y="1448316"/>
            <a:chExt cx="3809008" cy="4266089"/>
          </a:xfrm>
        </p:grpSpPr>
        <p:sp>
          <p:nvSpPr>
            <p:cNvPr id="5" name="Oval 4">
              <a:extLst>
                <a:ext uri="{FF2B5EF4-FFF2-40B4-BE49-F238E27FC236}">
                  <a16:creationId xmlns:a16="http://schemas.microsoft.com/office/drawing/2014/main" id="{8BCED7D4-101A-774F-811E-C5943B48196F}"/>
                </a:ext>
              </a:extLst>
            </p:cNvPr>
            <p:cNvSpPr/>
            <p:nvPr/>
          </p:nvSpPr>
          <p:spPr>
            <a:xfrm>
              <a:off x="7541835" y="1448316"/>
              <a:ext cx="3809008" cy="1066522"/>
            </a:xfrm>
            <a:prstGeom prst="ellips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 name="Oval 5">
              <a:extLst>
                <a:ext uri="{FF2B5EF4-FFF2-40B4-BE49-F238E27FC236}">
                  <a16:creationId xmlns:a16="http://schemas.microsoft.com/office/drawing/2014/main" id="{68A6405F-3C21-8A44-BEE5-DB833B34A7A1}"/>
                </a:ext>
              </a:extLst>
            </p:cNvPr>
            <p:cNvSpPr/>
            <p:nvPr/>
          </p:nvSpPr>
          <p:spPr>
            <a:xfrm>
              <a:off x="7998916" y="2959114"/>
              <a:ext cx="2894846" cy="1066522"/>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Oval 6">
              <a:extLst>
                <a:ext uri="{FF2B5EF4-FFF2-40B4-BE49-F238E27FC236}">
                  <a16:creationId xmlns:a16="http://schemas.microsoft.com/office/drawing/2014/main" id="{C59E0A94-4329-7047-9B9F-D654E5777CFE}"/>
                </a:ext>
              </a:extLst>
            </p:cNvPr>
            <p:cNvSpPr/>
            <p:nvPr/>
          </p:nvSpPr>
          <p:spPr>
            <a:xfrm>
              <a:off x="8379816" y="4647883"/>
              <a:ext cx="2209225" cy="1066522"/>
            </a:xfrm>
            <a:prstGeom prst="ellips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Oval 7">
              <a:extLst>
                <a:ext uri="{FF2B5EF4-FFF2-40B4-BE49-F238E27FC236}">
                  <a16:creationId xmlns:a16="http://schemas.microsoft.com/office/drawing/2014/main" id="{B7BD097A-FDA6-BF40-9792-C1B1F44D1A1A}"/>
                </a:ext>
              </a:extLst>
            </p:cNvPr>
            <p:cNvSpPr/>
            <p:nvPr/>
          </p:nvSpPr>
          <p:spPr>
            <a:xfrm>
              <a:off x="8798807" y="4879613"/>
              <a:ext cx="1371243" cy="603061"/>
            </a:xfrm>
            <a:prstGeom prst="ellipse">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n>
                  <a:solidFill>
                    <a:schemeClr val="accent1">
                      <a:shade val="50000"/>
                    </a:schemeClr>
                  </a:solidFill>
                </a:ln>
                <a:pattFill prst="pct90">
                  <a:fgClr>
                    <a:srgbClr val="C00000"/>
                  </a:fgClr>
                  <a:bgClr>
                    <a:schemeClr val="bg1"/>
                  </a:bgClr>
                </a:pattFill>
              </a:endParaRPr>
            </a:p>
          </p:txBody>
        </p:sp>
        <p:cxnSp>
          <p:nvCxnSpPr>
            <p:cNvPr id="9" name="Straight Connector 8">
              <a:extLst>
                <a:ext uri="{FF2B5EF4-FFF2-40B4-BE49-F238E27FC236}">
                  <a16:creationId xmlns:a16="http://schemas.microsoft.com/office/drawing/2014/main" id="{CAF9C423-06AB-AF4C-857D-84A37D670F7D}"/>
                </a:ext>
              </a:extLst>
            </p:cNvPr>
            <p:cNvCxnSpPr>
              <a:stCxn id="5" idx="2"/>
              <a:endCxn id="6" idx="2"/>
            </p:cNvCxnSpPr>
            <p:nvPr/>
          </p:nvCxnSpPr>
          <p:spPr>
            <a:xfrm>
              <a:off x="7541835" y="1981577"/>
              <a:ext cx="457081" cy="1510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D2FD81-3C87-A145-9B56-BEF5CD4AFA13}"/>
                </a:ext>
              </a:extLst>
            </p:cNvPr>
            <p:cNvCxnSpPr>
              <a:stCxn id="5" idx="6"/>
              <a:endCxn id="6" idx="6"/>
            </p:cNvCxnSpPr>
            <p:nvPr/>
          </p:nvCxnSpPr>
          <p:spPr>
            <a:xfrm flipH="1">
              <a:off x="10893762" y="1981577"/>
              <a:ext cx="457081" cy="15107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168494-BA8C-B046-AA33-09287AC5DCD6}"/>
                </a:ext>
              </a:extLst>
            </p:cNvPr>
            <p:cNvCxnSpPr>
              <a:stCxn id="6" idx="2"/>
              <a:endCxn id="7" idx="2"/>
            </p:cNvCxnSpPr>
            <p:nvPr/>
          </p:nvCxnSpPr>
          <p:spPr>
            <a:xfrm>
              <a:off x="7998916" y="3492376"/>
              <a:ext cx="380901" cy="1688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9F586E-C64D-E44A-A851-56558570F318}"/>
                </a:ext>
              </a:extLst>
            </p:cNvPr>
            <p:cNvCxnSpPr>
              <a:stCxn id="6" idx="6"/>
              <a:endCxn id="7" idx="6"/>
            </p:cNvCxnSpPr>
            <p:nvPr/>
          </p:nvCxnSpPr>
          <p:spPr>
            <a:xfrm flipH="1">
              <a:off x="10589041" y="3492376"/>
              <a:ext cx="304721" cy="168876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8510B7-3113-AC45-AAB8-397B970D52AE}"/>
                </a:ext>
              </a:extLst>
            </p:cNvPr>
            <p:cNvSpPr txBox="1"/>
            <p:nvPr/>
          </p:nvSpPr>
          <p:spPr>
            <a:xfrm>
              <a:off x="8341726" y="1803607"/>
              <a:ext cx="2209225" cy="421905"/>
            </a:xfrm>
            <a:prstGeom prst="rect">
              <a:avLst/>
            </a:prstGeom>
            <a:noFill/>
          </p:spPr>
          <p:txBody>
            <a:bodyPr wrap="square" rtlCol="0">
              <a:spAutoFit/>
            </a:bodyPr>
            <a:lstStyle/>
            <a:p>
              <a:pPr algn="ctr"/>
              <a:r>
                <a:rPr lang="en-US" sz="1799"/>
                <a:t>1</a:t>
              </a:r>
              <a:r>
                <a:rPr lang="en-US" sz="1799" baseline="30000"/>
                <a:t>st</a:t>
              </a:r>
              <a:r>
                <a:rPr lang="en-US" sz="1799"/>
                <a:t> round</a:t>
              </a:r>
            </a:p>
          </p:txBody>
        </p:sp>
        <p:sp>
          <p:nvSpPr>
            <p:cNvPr id="14" name="TextBox 13">
              <a:extLst>
                <a:ext uri="{FF2B5EF4-FFF2-40B4-BE49-F238E27FC236}">
                  <a16:creationId xmlns:a16="http://schemas.microsoft.com/office/drawing/2014/main" id="{25EA2727-519A-BA4C-8540-7271C26CA4A6}"/>
                </a:ext>
              </a:extLst>
            </p:cNvPr>
            <p:cNvSpPr txBox="1"/>
            <p:nvPr/>
          </p:nvSpPr>
          <p:spPr>
            <a:xfrm>
              <a:off x="8293788" y="3307757"/>
              <a:ext cx="2209225" cy="421905"/>
            </a:xfrm>
            <a:prstGeom prst="rect">
              <a:avLst/>
            </a:prstGeom>
            <a:noFill/>
          </p:spPr>
          <p:txBody>
            <a:bodyPr wrap="square" rtlCol="0">
              <a:spAutoFit/>
            </a:bodyPr>
            <a:lstStyle/>
            <a:p>
              <a:pPr algn="ctr"/>
              <a:r>
                <a:rPr lang="en-US" sz="1799"/>
                <a:t>2</a:t>
              </a:r>
              <a:r>
                <a:rPr lang="en-US" sz="1799" baseline="30000"/>
                <a:t>nd </a:t>
              </a:r>
              <a:r>
                <a:rPr lang="en-US" sz="1799"/>
                <a:t>round</a:t>
              </a:r>
            </a:p>
          </p:txBody>
        </p:sp>
        <p:sp>
          <p:nvSpPr>
            <p:cNvPr id="15" name="TextBox 14">
              <a:extLst>
                <a:ext uri="{FF2B5EF4-FFF2-40B4-BE49-F238E27FC236}">
                  <a16:creationId xmlns:a16="http://schemas.microsoft.com/office/drawing/2014/main" id="{5A6BD8AC-5923-F54D-8AC2-C81B0C1C93F0}"/>
                </a:ext>
              </a:extLst>
            </p:cNvPr>
            <p:cNvSpPr txBox="1"/>
            <p:nvPr/>
          </p:nvSpPr>
          <p:spPr>
            <a:xfrm>
              <a:off x="8379816" y="4988141"/>
              <a:ext cx="2209225" cy="421905"/>
            </a:xfrm>
            <a:prstGeom prst="rect">
              <a:avLst/>
            </a:prstGeom>
            <a:noFill/>
          </p:spPr>
          <p:txBody>
            <a:bodyPr wrap="square" rtlCol="0">
              <a:spAutoFit/>
            </a:bodyPr>
            <a:lstStyle/>
            <a:p>
              <a:pPr algn="ctr"/>
              <a:r>
                <a:rPr lang="en-US" sz="1799"/>
                <a:t>3</a:t>
              </a:r>
              <a:r>
                <a:rPr lang="en-US" sz="1799" baseline="30000"/>
                <a:t>rd</a:t>
              </a:r>
              <a:r>
                <a:rPr lang="en-US" sz="1799"/>
                <a:t> </a:t>
              </a:r>
              <a:r>
                <a:rPr lang="en-US" sz="1799">
                  <a:solidFill>
                    <a:srgbClr val="002060"/>
                  </a:solidFill>
                </a:rPr>
                <a:t>round</a:t>
              </a:r>
            </a:p>
          </p:txBody>
        </p:sp>
      </p:grpSp>
    </p:spTree>
    <p:extLst>
      <p:ext uri="{BB962C8B-B14F-4D97-AF65-F5344CB8AC3E}">
        <p14:creationId xmlns:p14="http://schemas.microsoft.com/office/powerpoint/2010/main" val="3746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79B6-16F2-AA4D-8045-0E61835DF770}"/>
              </a:ext>
            </a:extLst>
          </p:cNvPr>
          <p:cNvSpPr>
            <a:spLocks noGrp="1"/>
          </p:cNvSpPr>
          <p:nvPr>
            <p:ph type="title"/>
          </p:nvPr>
        </p:nvSpPr>
        <p:spPr>
          <a:xfrm>
            <a:off x="685800" y="342900"/>
            <a:ext cx="6859587" cy="914400"/>
          </a:xfrm>
        </p:spPr>
        <p:txBody>
          <a:bodyPr/>
          <a:lstStyle/>
          <a:p>
            <a:r>
              <a:rPr lang="en-US" dirty="0"/>
              <a:t>Patent and IPR issues</a:t>
            </a:r>
          </a:p>
        </p:txBody>
      </p:sp>
      <p:sp>
        <p:nvSpPr>
          <p:cNvPr id="3" name="Content Placeholder 2">
            <a:extLst>
              <a:ext uri="{FF2B5EF4-FFF2-40B4-BE49-F238E27FC236}">
                <a16:creationId xmlns:a16="http://schemas.microsoft.com/office/drawing/2014/main" id="{149657B4-4CA3-A244-AE17-A076E4A6D1A2}"/>
              </a:ext>
            </a:extLst>
          </p:cNvPr>
          <p:cNvSpPr>
            <a:spLocks noGrp="1"/>
          </p:cNvSpPr>
          <p:nvPr>
            <p:ph idx="1"/>
          </p:nvPr>
        </p:nvSpPr>
        <p:spPr>
          <a:xfrm>
            <a:off x="685800" y="1257300"/>
            <a:ext cx="10363200" cy="5029200"/>
          </a:xfrm>
        </p:spPr>
        <p:txBody>
          <a:bodyPr>
            <a:normAutofit lnSpcReduction="10000"/>
          </a:bodyPr>
          <a:lstStyle/>
          <a:p>
            <a:r>
              <a:rPr lang="en-US" sz="2200" dirty="0"/>
              <a:t>This is a very complicated area </a:t>
            </a:r>
          </a:p>
          <a:p>
            <a:r>
              <a:rPr lang="en-US" sz="2200" dirty="0"/>
              <a:t>We acknowledge the impact of encumbered technology on adoption</a:t>
            </a:r>
          </a:p>
          <a:p>
            <a:endParaRPr lang="en-US" sz="2200" dirty="0"/>
          </a:p>
          <a:p>
            <a:r>
              <a:rPr lang="en-US" sz="2200" dirty="0"/>
              <a:t>NIST is actively engaging to try to resolve known IPR issues on the candidates</a:t>
            </a:r>
          </a:p>
          <a:p>
            <a:r>
              <a:rPr lang="en-US" sz="2200" dirty="0"/>
              <a:t>When we have something concrete, we will share it</a:t>
            </a:r>
          </a:p>
          <a:p>
            <a:endParaRPr lang="en-US" sz="2200" dirty="0"/>
          </a:p>
          <a:p>
            <a:r>
              <a:rPr lang="en-US" sz="2200" b="1" dirty="0"/>
              <a:t>Note:  it may not be possible for NIST to resolve all IP concerns</a:t>
            </a:r>
          </a:p>
          <a:p>
            <a:endParaRPr lang="en-US" sz="2200" dirty="0"/>
          </a:p>
          <a:p>
            <a:r>
              <a:rPr lang="en-US" sz="2200" dirty="0"/>
              <a:t>In light of the above, NIST believes the discussion should be around the impact of IP, and how we should factor these issues into our decision-making</a:t>
            </a:r>
          </a:p>
          <a:p>
            <a:pPr lvl="1"/>
            <a:r>
              <a:rPr lang="en-US" sz="1800" i="1" dirty="0"/>
              <a:t>NIST would very much appreciate feedback on the impact of potentially selecting algorithms which may be encumbered</a:t>
            </a:r>
          </a:p>
          <a:p>
            <a:endParaRPr lang="en-US" dirty="0"/>
          </a:p>
        </p:txBody>
      </p:sp>
    </p:spTree>
    <p:extLst>
      <p:ext uri="{BB962C8B-B14F-4D97-AF65-F5344CB8AC3E}">
        <p14:creationId xmlns:p14="http://schemas.microsoft.com/office/powerpoint/2010/main" val="2262187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83E1-4768-F046-9E33-4072F801CE04}"/>
              </a:ext>
            </a:extLst>
          </p:cNvPr>
          <p:cNvSpPr>
            <a:spLocks noGrp="1"/>
          </p:cNvSpPr>
          <p:nvPr>
            <p:ph type="title"/>
          </p:nvPr>
        </p:nvSpPr>
        <p:spPr>
          <a:xfrm>
            <a:off x="762000" y="609600"/>
            <a:ext cx="6859587" cy="990600"/>
          </a:xfrm>
        </p:spPr>
        <p:txBody>
          <a:bodyPr/>
          <a:lstStyle/>
          <a:p>
            <a:r>
              <a:rPr lang="en-US" dirty="0"/>
              <a:t>The transition to PQC</a:t>
            </a:r>
          </a:p>
        </p:txBody>
      </p:sp>
      <p:sp>
        <p:nvSpPr>
          <p:cNvPr id="3" name="Content Placeholder 2">
            <a:extLst>
              <a:ext uri="{FF2B5EF4-FFF2-40B4-BE49-F238E27FC236}">
                <a16:creationId xmlns:a16="http://schemas.microsoft.com/office/drawing/2014/main" id="{B7BC351F-87E0-D941-8330-2AA4C56B274A}"/>
              </a:ext>
            </a:extLst>
          </p:cNvPr>
          <p:cNvSpPr>
            <a:spLocks noGrp="1"/>
          </p:cNvSpPr>
          <p:nvPr>
            <p:ph idx="1"/>
          </p:nvPr>
        </p:nvSpPr>
        <p:spPr>
          <a:xfrm>
            <a:off x="446919" y="1828799"/>
            <a:ext cx="8305800" cy="4800600"/>
          </a:xfrm>
        </p:spPr>
        <p:txBody>
          <a:bodyPr>
            <a:normAutofit/>
          </a:bodyPr>
          <a:lstStyle/>
          <a:p>
            <a:r>
              <a:rPr lang="en-US" sz="2000" dirty="0"/>
              <a:t>NIST will issue guidance on the transition</a:t>
            </a:r>
          </a:p>
          <a:p>
            <a:pPr lvl="1"/>
            <a:r>
              <a:rPr lang="en-US" sz="1800" dirty="0"/>
              <a:t>NIST SP 800-131A Revision 2 “Transitioning the Use of Cryptographic Algorithms and Key Lengths”</a:t>
            </a:r>
          </a:p>
          <a:p>
            <a:pPr lvl="1"/>
            <a:r>
              <a:rPr lang="en-US" sz="1800" dirty="0"/>
              <a:t>Examples: Three-key Triple DES, SHA-1, keys with strength &lt; 112 bits</a:t>
            </a:r>
          </a:p>
          <a:p>
            <a:endParaRPr lang="en-US" sz="2000" dirty="0"/>
          </a:p>
          <a:p>
            <a:r>
              <a:rPr lang="en-US" sz="2000" dirty="0"/>
              <a:t>An update from last year on SP 800-56C Rev. 2 allows for a “hybrid mode” to combine shared secrets for key-establishment</a:t>
            </a:r>
          </a:p>
          <a:p>
            <a:pPr lvl="1"/>
            <a:r>
              <a:rPr lang="en-US" sz="1800" dirty="0"/>
              <a:t>In other words, you can combine an unapproved (i.e. a PQC) algorithm with a NIST-approved algorithm and still receive FIPS validation</a:t>
            </a:r>
          </a:p>
          <a:p>
            <a:pPr lvl="1"/>
            <a:endParaRPr lang="en-US" sz="2000" dirty="0"/>
          </a:p>
          <a:p>
            <a:endParaRPr lang="en-US" sz="2000" dirty="0"/>
          </a:p>
        </p:txBody>
      </p:sp>
      <p:pic>
        <p:nvPicPr>
          <p:cNvPr id="5" name="Picture 4">
            <a:extLst>
              <a:ext uri="{FF2B5EF4-FFF2-40B4-BE49-F238E27FC236}">
                <a16:creationId xmlns:a16="http://schemas.microsoft.com/office/drawing/2014/main" id="{7CCA850B-23AD-7F49-9EAC-75CDE08B2C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719" y="3429000"/>
            <a:ext cx="3134481" cy="3178629"/>
          </a:xfrm>
          <a:prstGeom prst="rect">
            <a:avLst/>
          </a:prstGeom>
          <a:ln>
            <a:solidFill>
              <a:schemeClr val="accent1"/>
            </a:solidFill>
          </a:ln>
        </p:spPr>
      </p:pic>
    </p:spTree>
    <p:extLst>
      <p:ext uri="{BB962C8B-B14F-4D97-AF65-F5344CB8AC3E}">
        <p14:creationId xmlns:p14="http://schemas.microsoft.com/office/powerpoint/2010/main" val="161909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126E-A041-3C42-A862-F6F243E2F766}"/>
              </a:ext>
            </a:extLst>
          </p:cNvPr>
          <p:cNvSpPr>
            <a:spLocks noGrp="1"/>
          </p:cNvSpPr>
          <p:nvPr>
            <p:ph type="title"/>
          </p:nvPr>
        </p:nvSpPr>
        <p:spPr/>
        <p:txBody>
          <a:bodyPr/>
          <a:lstStyle/>
          <a:p>
            <a:r>
              <a:rPr lang="en-US" dirty="0"/>
              <a:t>Getting ready for PQC</a:t>
            </a:r>
          </a:p>
        </p:txBody>
      </p:sp>
      <p:sp>
        <p:nvSpPr>
          <p:cNvPr id="3" name="Content Placeholder 2">
            <a:extLst>
              <a:ext uri="{FF2B5EF4-FFF2-40B4-BE49-F238E27FC236}">
                <a16:creationId xmlns:a16="http://schemas.microsoft.com/office/drawing/2014/main" id="{C8D0201D-3487-3B47-9F70-7FE3D8F68C91}"/>
              </a:ext>
            </a:extLst>
          </p:cNvPr>
          <p:cNvSpPr>
            <a:spLocks noGrp="1"/>
          </p:cNvSpPr>
          <p:nvPr>
            <p:ph idx="1"/>
          </p:nvPr>
        </p:nvSpPr>
        <p:spPr>
          <a:xfrm>
            <a:off x="677334" y="2160589"/>
            <a:ext cx="9076266" cy="3880773"/>
          </a:xfrm>
        </p:spPr>
        <p:txBody>
          <a:bodyPr>
            <a:normAutofit/>
          </a:bodyPr>
          <a:lstStyle/>
          <a:p>
            <a:r>
              <a:rPr lang="en-US" sz="1800" dirty="0"/>
              <a:t>The National Cybersecurity Center of Excellence (</a:t>
            </a:r>
            <a:r>
              <a:rPr lang="en-US" sz="1800" dirty="0" err="1"/>
              <a:t>NCCoE</a:t>
            </a:r>
            <a:r>
              <a:rPr lang="en-US" sz="1800" dirty="0"/>
              <a:t>) has a project for </a:t>
            </a:r>
            <a:r>
              <a:rPr lang="en-US" sz="1800" dirty="0">
                <a:hlinkClick r:id="rId3"/>
              </a:rPr>
              <a:t>Migration to PQC</a:t>
            </a:r>
            <a:endParaRPr lang="en-US" sz="1800" dirty="0"/>
          </a:p>
          <a:p>
            <a:r>
              <a:rPr lang="en-US" dirty="0"/>
              <a:t>Goals:</a:t>
            </a:r>
          </a:p>
          <a:p>
            <a:pPr lvl="1"/>
            <a:r>
              <a:rPr lang="en-US" dirty="0"/>
              <a:t>Align and complement the NIST PQC standardization activities</a:t>
            </a:r>
          </a:p>
          <a:p>
            <a:pPr lvl="1"/>
            <a:r>
              <a:rPr lang="en-US" dirty="0"/>
              <a:t>Raise awareness and develop practices to ease the migration to PQC algorithms</a:t>
            </a:r>
          </a:p>
          <a:p>
            <a:pPr lvl="1"/>
            <a:r>
              <a:rPr lang="en-US" dirty="0"/>
              <a:t>Deliver </a:t>
            </a:r>
            <a:r>
              <a:rPr lang="en-US" dirty="0">
                <a:hlinkClick r:id="rId4"/>
              </a:rPr>
              <a:t>white papers</a:t>
            </a:r>
            <a:r>
              <a:rPr lang="en-US" dirty="0"/>
              <a:t>, playbooks, and demonstrable implementations for organizations</a:t>
            </a:r>
          </a:p>
          <a:p>
            <a:pPr lvl="1"/>
            <a:r>
              <a:rPr lang="en-US" dirty="0"/>
              <a:t>Target organizations that provide cryptographic standards and protocols and enterprises that develop, acquire, implement, and service cryptographic products</a:t>
            </a:r>
          </a:p>
          <a:p>
            <a:pPr marL="0" indent="0">
              <a:buNone/>
            </a:pPr>
            <a:endParaRPr lang="en-US" dirty="0"/>
          </a:p>
          <a:p>
            <a:r>
              <a:rPr lang="en-US" dirty="0"/>
              <a:t>Join the community of interest and receive updates:  </a:t>
            </a:r>
            <a:r>
              <a:rPr lang="en-US" b="0" i="0" u="sng" dirty="0">
                <a:solidFill>
                  <a:srgbClr val="1D415C"/>
                </a:solidFill>
                <a:effectLst/>
                <a:latin typeface="Oxygen"/>
                <a:hlinkClick r:id="rId5"/>
              </a:rPr>
              <a:t>applied-crypto-pqc@nist.gov</a:t>
            </a:r>
            <a:endParaRPr lang="en-US" dirty="0"/>
          </a:p>
        </p:txBody>
      </p:sp>
    </p:spTree>
    <p:extLst>
      <p:ext uri="{BB962C8B-B14F-4D97-AF65-F5344CB8AC3E}">
        <p14:creationId xmlns:p14="http://schemas.microsoft.com/office/powerpoint/2010/main" val="229502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83E1-4768-F046-9E33-4072F801CE04}"/>
              </a:ext>
            </a:extLst>
          </p:cNvPr>
          <p:cNvSpPr>
            <a:spLocks noGrp="1"/>
          </p:cNvSpPr>
          <p:nvPr>
            <p:ph type="title"/>
          </p:nvPr>
        </p:nvSpPr>
        <p:spPr>
          <a:xfrm>
            <a:off x="914400" y="533400"/>
            <a:ext cx="6859587" cy="990600"/>
          </a:xfrm>
        </p:spPr>
        <p:txBody>
          <a:bodyPr/>
          <a:lstStyle/>
          <a:p>
            <a:r>
              <a:rPr lang="en-US" dirty="0"/>
              <a:t>Stateful Hash-based Signatures</a:t>
            </a:r>
          </a:p>
        </p:txBody>
      </p:sp>
      <p:sp>
        <p:nvSpPr>
          <p:cNvPr id="3" name="Content Placeholder 2">
            <a:extLst>
              <a:ext uri="{FF2B5EF4-FFF2-40B4-BE49-F238E27FC236}">
                <a16:creationId xmlns:a16="http://schemas.microsoft.com/office/drawing/2014/main" id="{B7BC351F-87E0-D941-8330-2AA4C56B274A}"/>
              </a:ext>
            </a:extLst>
          </p:cNvPr>
          <p:cNvSpPr>
            <a:spLocks noGrp="1"/>
          </p:cNvSpPr>
          <p:nvPr>
            <p:ph idx="1"/>
          </p:nvPr>
        </p:nvSpPr>
        <p:spPr>
          <a:xfrm>
            <a:off x="914400" y="1500051"/>
            <a:ext cx="9906000" cy="4800600"/>
          </a:xfrm>
        </p:spPr>
        <p:txBody>
          <a:bodyPr>
            <a:normAutofit lnSpcReduction="10000"/>
          </a:bodyPr>
          <a:lstStyle/>
          <a:p>
            <a:pPr marL="457200" lvl="1" indent="0">
              <a:buNone/>
            </a:pPr>
            <a:endParaRPr lang="en-US" sz="2000" dirty="0"/>
          </a:p>
          <a:p>
            <a:r>
              <a:rPr lang="en-US" sz="2000" dirty="0"/>
              <a:t>Stateful hash-based signatures have been around since the 1970s</a:t>
            </a:r>
          </a:p>
          <a:p>
            <a:pPr lvl="1"/>
            <a:r>
              <a:rPr lang="en-US" sz="1800" b="1" dirty="0">
                <a:solidFill>
                  <a:srgbClr val="FF0000"/>
                </a:solidFill>
              </a:rPr>
              <a:t>They require careful management of the state, and as such should only be used in certain applications</a:t>
            </a:r>
          </a:p>
          <a:p>
            <a:pPr lvl="1"/>
            <a:r>
              <a:rPr lang="en-US" sz="1800" dirty="0"/>
              <a:t>They have a limited lifetime</a:t>
            </a:r>
          </a:p>
          <a:p>
            <a:pPr lvl="1"/>
            <a:r>
              <a:rPr lang="en-US" sz="1800" dirty="0"/>
              <a:t>Their security relies on assumptions about hash functions, not number theory</a:t>
            </a:r>
          </a:p>
          <a:p>
            <a:endParaRPr lang="en-US" sz="2000" dirty="0"/>
          </a:p>
          <a:p>
            <a:r>
              <a:rPr lang="en-US" sz="2000" dirty="0"/>
              <a:t>Oct. 2020 - NIST published SP 800-208, </a:t>
            </a:r>
            <a:r>
              <a:rPr lang="en-US" sz="2000" i="1" dirty="0"/>
              <a:t>Recommendation for Stateful Hash-based Signature Schemes</a:t>
            </a:r>
            <a:endParaRPr lang="en-US" sz="2000" dirty="0"/>
          </a:p>
          <a:p>
            <a:pPr lvl="1"/>
            <a:r>
              <a:rPr lang="en-US" sz="1800" dirty="0"/>
              <a:t>The SP approves certain parameter sets for XMSS and LMS</a:t>
            </a:r>
          </a:p>
          <a:p>
            <a:pPr lvl="1"/>
            <a:r>
              <a:rPr lang="en-US" sz="1800" dirty="0"/>
              <a:t>XMSS and LMS are in IETF documents RFC 8391 and RFC 8554</a:t>
            </a:r>
          </a:p>
          <a:p>
            <a:pPr lvl="1"/>
            <a:r>
              <a:rPr lang="en-US" sz="1800" dirty="0"/>
              <a:t>ISO/IEC JTC 1 SC27 WG2 also initiated a project to standardize stateful-hash based signatures as in ISO/IEC 14888-4</a:t>
            </a:r>
          </a:p>
          <a:p>
            <a:endParaRPr lang="en-US" sz="2000" dirty="0"/>
          </a:p>
        </p:txBody>
      </p:sp>
    </p:spTree>
    <p:extLst>
      <p:ext uri="{BB962C8B-B14F-4D97-AF65-F5344CB8AC3E}">
        <p14:creationId xmlns:p14="http://schemas.microsoft.com/office/powerpoint/2010/main" val="275956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C9DC-7C55-B040-8C0F-2F24347C9AF1}"/>
              </a:ext>
            </a:extLst>
          </p:cNvPr>
          <p:cNvSpPr>
            <a:spLocks noGrp="1"/>
          </p:cNvSpPr>
          <p:nvPr>
            <p:ph type="title"/>
          </p:nvPr>
        </p:nvSpPr>
        <p:spPr>
          <a:xfrm>
            <a:off x="2971801" y="651770"/>
            <a:ext cx="2802951" cy="990600"/>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A8359AA5-5280-394A-A33F-E996621E79E1}"/>
              </a:ext>
            </a:extLst>
          </p:cNvPr>
          <p:cNvSpPr>
            <a:spLocks noGrp="1"/>
          </p:cNvSpPr>
          <p:nvPr>
            <p:ph idx="1"/>
          </p:nvPr>
        </p:nvSpPr>
        <p:spPr>
          <a:xfrm>
            <a:off x="1066800" y="2057400"/>
            <a:ext cx="6553200" cy="4648200"/>
          </a:xfrm>
        </p:spPr>
        <p:txBody>
          <a:bodyPr>
            <a:normAutofit/>
          </a:bodyPr>
          <a:lstStyle/>
          <a:p>
            <a:r>
              <a:rPr lang="en-US" dirty="0"/>
              <a:t>We can start to see the end?</a:t>
            </a:r>
          </a:p>
          <a:p>
            <a:endParaRPr lang="en-US" dirty="0"/>
          </a:p>
          <a:p>
            <a:r>
              <a:rPr lang="en-US" dirty="0"/>
              <a:t>NIST is grateful for everybody’s efforts</a:t>
            </a:r>
          </a:p>
          <a:p>
            <a:endParaRPr lang="en-US" dirty="0"/>
          </a:p>
          <a:p>
            <a:r>
              <a:rPr lang="en-US" dirty="0"/>
              <a:t>Check out </a:t>
            </a:r>
            <a:r>
              <a:rPr lang="en-US" dirty="0">
                <a:hlinkClick r:id="rId2"/>
              </a:rPr>
              <a:t>www.nist.gov/pqcrypto</a:t>
            </a:r>
            <a:endParaRPr lang="en-US" dirty="0"/>
          </a:p>
          <a:p>
            <a:pPr lvl="1"/>
            <a:r>
              <a:rPr lang="en-US" sz="2000" dirty="0"/>
              <a:t>Sign up for the </a:t>
            </a:r>
            <a:r>
              <a:rPr lang="en-US" sz="2000" dirty="0" err="1"/>
              <a:t>pqc</a:t>
            </a:r>
            <a:r>
              <a:rPr lang="en-US" sz="2000" dirty="0"/>
              <a:t>-forum for announcements &amp; discussion</a:t>
            </a:r>
          </a:p>
          <a:p>
            <a:pPr lvl="1"/>
            <a:r>
              <a:rPr lang="en-US" sz="2000" dirty="0"/>
              <a:t>Contact us at: </a:t>
            </a:r>
            <a:r>
              <a:rPr lang="en-US" sz="2000" dirty="0" err="1"/>
              <a:t>pqc-comments@nist.gov</a:t>
            </a:r>
            <a:endParaRPr lang="en-US" sz="2000" dirty="0"/>
          </a:p>
        </p:txBody>
      </p:sp>
      <p:pic>
        <p:nvPicPr>
          <p:cNvPr id="5122" name="Picture 2" descr="Men&amp;#39;s 12 Week Fitness &amp;amp; Weight Loss Programme - Week 4 -">
            <a:extLst>
              <a:ext uri="{FF2B5EF4-FFF2-40B4-BE49-F238E27FC236}">
                <a16:creationId xmlns:a16="http://schemas.microsoft.com/office/drawing/2014/main" id="{F3D762A5-E979-BD45-A21A-C3D267494F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64237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1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D874-6987-8543-A618-150450EE9B65}"/>
              </a:ext>
            </a:extLst>
          </p:cNvPr>
          <p:cNvSpPr>
            <a:spLocks noGrp="1"/>
          </p:cNvSpPr>
          <p:nvPr>
            <p:ph type="title"/>
          </p:nvPr>
        </p:nvSpPr>
        <p:spPr>
          <a:xfrm>
            <a:off x="1676400" y="381000"/>
            <a:ext cx="9146116" cy="1143000"/>
          </a:xfrm>
        </p:spPr>
        <p:txBody>
          <a:bodyPr/>
          <a:lstStyle/>
          <a:p>
            <a:r>
              <a:rPr lang="en-US" dirty="0"/>
              <a:t>Why we’re here</a:t>
            </a:r>
          </a:p>
        </p:txBody>
      </p:sp>
      <p:sp>
        <p:nvSpPr>
          <p:cNvPr id="3" name="Content Placeholder 2">
            <a:extLst>
              <a:ext uri="{FF2B5EF4-FFF2-40B4-BE49-F238E27FC236}">
                <a16:creationId xmlns:a16="http://schemas.microsoft.com/office/drawing/2014/main" id="{8DC4E4E2-69B9-AA46-9A9C-49438398F64D}"/>
              </a:ext>
            </a:extLst>
          </p:cNvPr>
          <p:cNvSpPr>
            <a:spLocks noGrp="1"/>
          </p:cNvSpPr>
          <p:nvPr>
            <p:ph idx="1"/>
          </p:nvPr>
        </p:nvSpPr>
        <p:spPr>
          <a:xfrm>
            <a:off x="1000165" y="1295400"/>
            <a:ext cx="5249293" cy="5181600"/>
          </a:xfrm>
        </p:spPr>
        <p:txBody>
          <a:bodyPr>
            <a:normAutofit lnSpcReduction="10000"/>
          </a:bodyPr>
          <a:lstStyle/>
          <a:p>
            <a:pPr marL="287338" indent="-287338">
              <a:buFont typeface="Arial" panose="020B0604020202020204" pitchFamily="34" charset="0"/>
              <a:buChar char="•"/>
            </a:pPr>
            <a:r>
              <a:rPr lang="en-US" sz="2400" dirty="0"/>
              <a:t>NIST public-key crypto standards</a:t>
            </a:r>
          </a:p>
          <a:p>
            <a:pPr marL="574675" lvl="1" indent="-287338">
              <a:buFont typeface="Arial" panose="020B0604020202020204" pitchFamily="34" charset="0"/>
              <a:buChar char="•"/>
            </a:pPr>
            <a:r>
              <a:rPr lang="en-US" sz="1600" b="1" dirty="0">
                <a:solidFill>
                  <a:schemeClr val="accent2"/>
                </a:solidFill>
              </a:rPr>
              <a:t>SP 800-56A</a:t>
            </a:r>
            <a:r>
              <a:rPr lang="en-US" dirty="0">
                <a:solidFill>
                  <a:schemeClr val="tx1">
                    <a:lumMod val="65000"/>
                    <a:lumOff val="35000"/>
                  </a:schemeClr>
                </a:solidFill>
              </a:rPr>
              <a:t>: </a:t>
            </a:r>
            <a:r>
              <a:rPr lang="en-US" sz="1400" i="1" dirty="0">
                <a:solidFill>
                  <a:schemeClr val="tx1">
                    <a:lumMod val="65000"/>
                    <a:lumOff val="35000"/>
                  </a:schemeClr>
                </a:solidFill>
              </a:rPr>
              <a:t>Recommendation for Pair-Wise Key-Establishment Schemes Using Discrete Logarithm Cryptography</a:t>
            </a:r>
          </a:p>
          <a:p>
            <a:pPr marL="574675" lvl="1" indent="-287338">
              <a:buFont typeface="Arial" panose="020B0604020202020204" pitchFamily="34" charset="0"/>
              <a:buChar char="•"/>
            </a:pPr>
            <a:r>
              <a:rPr lang="en-US" sz="1600" b="1" dirty="0">
                <a:solidFill>
                  <a:schemeClr val="accent2"/>
                </a:solidFill>
              </a:rPr>
              <a:t>SP 800-56B</a:t>
            </a:r>
            <a:r>
              <a:rPr lang="en-US" sz="1600" i="1" dirty="0">
                <a:solidFill>
                  <a:schemeClr val="tx1">
                    <a:lumMod val="65000"/>
                    <a:lumOff val="35000"/>
                  </a:schemeClr>
                </a:solidFill>
              </a:rPr>
              <a:t>:  </a:t>
            </a:r>
            <a:r>
              <a:rPr lang="en-US" sz="1400" i="1" dirty="0">
                <a:solidFill>
                  <a:schemeClr val="tx1">
                    <a:lumMod val="65000"/>
                    <a:lumOff val="35000"/>
                  </a:schemeClr>
                </a:solidFill>
              </a:rPr>
              <a:t>Recommendation for Pair-Wise Key-Establishment Using Integer Factorization Cryptography</a:t>
            </a:r>
          </a:p>
          <a:p>
            <a:pPr marL="574675" lvl="1" indent="-287338">
              <a:buFont typeface="Arial" panose="020B0604020202020204" pitchFamily="34" charset="0"/>
              <a:buChar char="•"/>
            </a:pPr>
            <a:r>
              <a:rPr lang="en-US" sz="1600" b="1" dirty="0">
                <a:solidFill>
                  <a:schemeClr val="accent2"/>
                </a:solidFill>
              </a:rPr>
              <a:t>FIPS 186</a:t>
            </a:r>
            <a:r>
              <a:rPr lang="en-US" sz="1600" dirty="0">
                <a:solidFill>
                  <a:schemeClr val="tx1">
                    <a:lumMod val="65000"/>
                    <a:lumOff val="35000"/>
                  </a:schemeClr>
                </a:solidFill>
              </a:rPr>
              <a:t>: </a:t>
            </a:r>
            <a:r>
              <a:rPr lang="en-US" sz="1400" i="1" dirty="0">
                <a:solidFill>
                  <a:schemeClr val="tx1">
                    <a:lumMod val="65000"/>
                    <a:lumOff val="35000"/>
                  </a:schemeClr>
                </a:solidFill>
              </a:rPr>
              <a:t>The Digital Signature Standard</a:t>
            </a:r>
          </a:p>
          <a:p>
            <a:pPr marL="292100"/>
            <a:r>
              <a:rPr lang="en-US" sz="2000" dirty="0"/>
              <a:t>vulnerable to attacks from a                   (large-scale) </a:t>
            </a:r>
            <a:r>
              <a:rPr lang="en-US" sz="2000" dirty="0">
                <a:solidFill>
                  <a:schemeClr val="accent4"/>
                </a:solidFill>
              </a:rPr>
              <a:t>quantum computer</a:t>
            </a:r>
          </a:p>
          <a:p>
            <a:pPr marL="574675" lvl="1" indent="-287338">
              <a:buFont typeface="Arial" panose="020B0604020202020204" pitchFamily="34" charset="0"/>
              <a:buChar char="•"/>
            </a:pPr>
            <a:endParaRPr lang="en-US" sz="2000" dirty="0">
              <a:solidFill>
                <a:schemeClr val="tx1">
                  <a:lumMod val="65000"/>
                  <a:lumOff val="35000"/>
                </a:schemeClr>
              </a:solidFill>
            </a:endParaRPr>
          </a:p>
          <a:p>
            <a:pPr marL="320675" indent="-320675">
              <a:buFont typeface="Arial" panose="020B0604020202020204" pitchFamily="34" charset="0"/>
              <a:buChar char="•"/>
            </a:pPr>
            <a:r>
              <a:rPr lang="en-US" sz="2400" dirty="0">
                <a:solidFill>
                  <a:srgbClr val="FF0000"/>
                </a:solidFill>
              </a:rPr>
              <a:t>Shor’s algorithm would break                                                       RSA, ECDSA, (EC)DH, DSA</a:t>
            </a:r>
          </a:p>
          <a:p>
            <a:pPr marL="236538" indent="-236538">
              <a:buFont typeface="Arial" panose="020B0604020202020204" pitchFamily="34" charset="0"/>
              <a:buChar char="•"/>
            </a:pPr>
            <a:endParaRPr lang="en-US" sz="2000" dirty="0"/>
          </a:p>
          <a:p>
            <a:pPr marL="236538" indent="-236538">
              <a:buFont typeface="Arial" panose="020B0604020202020204" pitchFamily="34" charset="0"/>
              <a:buChar char="•"/>
            </a:pPr>
            <a:r>
              <a:rPr lang="en-US" sz="2000" dirty="0"/>
              <a:t>Symmetric-key crypto standards would also be affected, but less dramatically</a:t>
            </a:r>
          </a:p>
          <a:p>
            <a:endParaRPr lang="en-US" dirty="0"/>
          </a:p>
        </p:txBody>
      </p:sp>
      <p:grpSp>
        <p:nvGrpSpPr>
          <p:cNvPr id="4" name="Group 3">
            <a:extLst>
              <a:ext uri="{FF2B5EF4-FFF2-40B4-BE49-F238E27FC236}">
                <a16:creationId xmlns:a16="http://schemas.microsoft.com/office/drawing/2014/main" id="{D8893B4E-75D0-6F49-9C75-84683CF6C9A7}"/>
              </a:ext>
            </a:extLst>
          </p:cNvPr>
          <p:cNvGrpSpPr/>
          <p:nvPr/>
        </p:nvGrpSpPr>
        <p:grpSpPr>
          <a:xfrm>
            <a:off x="7924081" y="222925"/>
            <a:ext cx="2358481" cy="2226789"/>
            <a:chOff x="8264171" y="1549495"/>
            <a:chExt cx="3847910" cy="3847910"/>
          </a:xfrm>
        </p:grpSpPr>
        <p:pic>
          <p:nvPicPr>
            <p:cNvPr id="5" name="Picture 2">
              <a:extLst>
                <a:ext uri="{FF2B5EF4-FFF2-40B4-BE49-F238E27FC236}">
                  <a16:creationId xmlns:a16="http://schemas.microsoft.com/office/drawing/2014/main" id="{FB60BA14-D2B5-C94F-8C03-A7FADA63F5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9295260" y="1846194"/>
              <a:ext cx="1905000" cy="1587500"/>
            </a:xfrm>
            <a:prstGeom prst="rect">
              <a:avLst/>
            </a:prstGeom>
            <a:noFill/>
            <a:ln w="12700" cmpd="sng">
              <a:solidFill>
                <a:schemeClr val="tx1"/>
              </a:solidFill>
            </a:ln>
            <a:extLst>
              <a:ext uri="{909E8E84-426E-40DD-AFC4-6F175D3DCCD1}">
                <a14:hiddenFill xmlns:a14="http://schemas.microsoft.com/office/drawing/2010/main">
                  <a:solidFill>
                    <a:srgbClr val="FFFFFF"/>
                  </a:solidFill>
                </a14:hiddenFill>
              </a:ext>
            </a:extLst>
          </p:spPr>
        </p:pic>
        <p:pic>
          <p:nvPicPr>
            <p:cNvPr id="6" name="Picture 4" descr="Solved: Solve The Following Discrete Logarithm Problems. Y... | Chegg.com">
              <a:extLst>
                <a:ext uri="{FF2B5EF4-FFF2-40B4-BE49-F238E27FC236}">
                  <a16:creationId xmlns:a16="http://schemas.microsoft.com/office/drawing/2014/main" id="{C7E6A481-ADF5-D146-827C-21BA61D5F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4324" y="3568146"/>
              <a:ext cx="2966872" cy="13208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quot;No&quot; Symbol 6">
              <a:extLst>
                <a:ext uri="{FF2B5EF4-FFF2-40B4-BE49-F238E27FC236}">
                  <a16:creationId xmlns:a16="http://schemas.microsoft.com/office/drawing/2014/main" id="{339097C9-8FF6-DA45-8A5F-87DFD85D893C}"/>
                </a:ext>
              </a:extLst>
            </p:cNvPr>
            <p:cNvSpPr/>
            <p:nvPr/>
          </p:nvSpPr>
          <p:spPr>
            <a:xfrm>
              <a:off x="8264171" y="1549495"/>
              <a:ext cx="3847910" cy="3847910"/>
            </a:xfrm>
            <a:prstGeom prst="noSmoking">
              <a:avLst>
                <a:gd name="adj" fmla="val 310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descr="A screenshot of a video game&#10;&#10;Description automatically generated">
            <a:extLst>
              <a:ext uri="{FF2B5EF4-FFF2-40B4-BE49-F238E27FC236}">
                <a16:creationId xmlns:a16="http://schemas.microsoft.com/office/drawing/2014/main" id="{ADA9F098-026D-1640-B569-1121347E84EB}"/>
              </a:ext>
            </a:extLst>
          </p:cNvPr>
          <p:cNvPicPr>
            <a:picLocks noChangeAspect="1"/>
          </p:cNvPicPr>
          <p:nvPr/>
        </p:nvPicPr>
        <p:blipFill>
          <a:blip r:embed="rId5"/>
          <a:stretch>
            <a:fillRect/>
          </a:stretch>
        </p:blipFill>
        <p:spPr>
          <a:xfrm>
            <a:off x="6324600" y="2667000"/>
            <a:ext cx="5791199" cy="2279946"/>
          </a:xfrm>
          <a:prstGeom prst="rect">
            <a:avLst/>
          </a:prstGeom>
        </p:spPr>
      </p:pic>
      <p:pic>
        <p:nvPicPr>
          <p:cNvPr id="31" name="Picture 30">
            <a:extLst>
              <a:ext uri="{FF2B5EF4-FFF2-40B4-BE49-F238E27FC236}">
                <a16:creationId xmlns:a16="http://schemas.microsoft.com/office/drawing/2014/main" id="{D681ED32-4B94-F64F-A8C7-8DFD1E9F4B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2716" y="5105400"/>
            <a:ext cx="3479800" cy="1460500"/>
          </a:xfrm>
          <a:prstGeom prst="rect">
            <a:avLst/>
          </a:prstGeom>
        </p:spPr>
      </p:pic>
    </p:spTree>
    <p:extLst>
      <p:ext uri="{BB962C8B-B14F-4D97-AF65-F5344CB8AC3E}">
        <p14:creationId xmlns:p14="http://schemas.microsoft.com/office/powerpoint/2010/main" val="149969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 Call for Proposals</a:t>
            </a:r>
          </a:p>
        </p:txBody>
      </p:sp>
      <p:sp>
        <p:nvSpPr>
          <p:cNvPr id="3" name="Content Placeholder 2"/>
          <p:cNvSpPr>
            <a:spLocks noGrp="1"/>
          </p:cNvSpPr>
          <p:nvPr>
            <p:ph idx="1"/>
          </p:nvPr>
        </p:nvSpPr>
        <p:spPr>
          <a:xfrm>
            <a:off x="677334" y="1676400"/>
            <a:ext cx="10066866" cy="4572000"/>
          </a:xfrm>
        </p:spPr>
        <p:txBody>
          <a:bodyPr>
            <a:normAutofit fontScale="92500" lnSpcReduction="20000"/>
          </a:bodyPr>
          <a:lstStyle/>
          <a:p>
            <a:r>
              <a:rPr lang="en-US" sz="3100" dirty="0"/>
              <a:t>NIST called for PQC algorithms for new public-key crypto standards</a:t>
            </a:r>
          </a:p>
          <a:p>
            <a:pPr lvl="1"/>
            <a:r>
              <a:rPr lang="en-US" sz="2800" dirty="0">
                <a:solidFill>
                  <a:srgbClr val="7030A0"/>
                </a:solidFill>
              </a:rPr>
              <a:t>Digital signatures</a:t>
            </a:r>
          </a:p>
          <a:p>
            <a:pPr lvl="1"/>
            <a:r>
              <a:rPr lang="en-US" sz="2800" dirty="0">
                <a:solidFill>
                  <a:srgbClr val="7030A0"/>
                </a:solidFill>
              </a:rPr>
              <a:t>Encryption/key-establishment</a:t>
            </a:r>
          </a:p>
          <a:p>
            <a:pPr marL="0" indent="0">
              <a:buNone/>
            </a:pPr>
            <a:endParaRPr lang="en-US" sz="3000" dirty="0"/>
          </a:p>
          <a:p>
            <a:r>
              <a:rPr lang="en-US" sz="3200" kern="1200" dirty="0">
                <a:effectLst/>
                <a:latin typeface="+mn-lt"/>
                <a:ea typeface="+mn-ea"/>
                <a:cs typeface="+mn-cs"/>
              </a:rPr>
              <a:t>To be evaluated on security, </a:t>
            </a:r>
          </a:p>
          <a:p>
            <a:pPr marL="0" indent="0">
              <a:buNone/>
            </a:pPr>
            <a:r>
              <a:rPr lang="en-US" sz="3200" dirty="0"/>
              <a:t>   </a:t>
            </a:r>
            <a:r>
              <a:rPr lang="en-US" sz="3200" kern="1200" dirty="0">
                <a:effectLst/>
                <a:latin typeface="+mn-lt"/>
                <a:ea typeface="+mn-ea"/>
                <a:cs typeface="+mn-cs"/>
              </a:rPr>
              <a:t>performance, and algorithm characteristics</a:t>
            </a:r>
          </a:p>
          <a:p>
            <a:endParaRPr lang="en-US" sz="3200" dirty="0"/>
          </a:p>
          <a:p>
            <a:r>
              <a:rPr lang="en-US" sz="3200" dirty="0"/>
              <a:t>Our role is managing a process of achieving community consensus in a </a:t>
            </a:r>
            <a:r>
              <a:rPr lang="en-US" sz="3200" b="1" i="1" dirty="0"/>
              <a:t>transparent and timely </a:t>
            </a:r>
            <a:r>
              <a:rPr lang="en-US" sz="3200" dirty="0"/>
              <a:t>manner</a:t>
            </a:r>
          </a:p>
          <a:p>
            <a:endParaRPr lang="en-US" sz="3200" kern="1200" dirty="0">
              <a:effectLst/>
              <a:latin typeface="+mn-lt"/>
              <a:ea typeface="+mn-ea"/>
              <a:cs typeface="+mn-cs"/>
            </a:endParaRPr>
          </a:p>
          <a:p>
            <a:endParaRPr lang="en-US" sz="3000" dirty="0"/>
          </a:p>
          <a:p>
            <a:endParaRPr lang="en-US" dirty="0"/>
          </a:p>
          <a:p>
            <a:endParaRPr lang="en-US" dirty="0"/>
          </a:p>
        </p:txBody>
      </p:sp>
      <p:graphicFrame>
        <p:nvGraphicFramePr>
          <p:cNvPr id="4" name="Table 3">
            <a:extLst>
              <a:ext uri="{FF2B5EF4-FFF2-40B4-BE49-F238E27FC236}">
                <a16:creationId xmlns:a16="http://schemas.microsoft.com/office/drawing/2014/main" id="{462AE920-A138-7E4F-AE28-0039C0BBA672}"/>
              </a:ext>
            </a:extLst>
          </p:cNvPr>
          <p:cNvGraphicFramePr>
            <a:graphicFrameLocks noGrp="1"/>
          </p:cNvGraphicFramePr>
          <p:nvPr>
            <p:extLst>
              <p:ext uri="{D42A27DB-BD31-4B8C-83A1-F6EECF244321}">
                <p14:modId xmlns:p14="http://schemas.microsoft.com/office/powerpoint/2010/main" val="3151934210"/>
              </p:ext>
            </p:extLst>
          </p:nvPr>
        </p:nvGraphicFramePr>
        <p:xfrm>
          <a:off x="6648033" y="2442042"/>
          <a:ext cx="5251938" cy="1672758"/>
        </p:xfrm>
        <a:graphic>
          <a:graphicData uri="http://schemas.openxmlformats.org/drawingml/2006/table">
            <a:tbl>
              <a:tblPr firstRow="1" bandRow="1">
                <a:tableStyleId>{00A15C55-8517-42AA-B614-E9B94910E393}</a:tableStyleId>
              </a:tblPr>
              <a:tblGrid>
                <a:gridCol w="541747">
                  <a:extLst>
                    <a:ext uri="{9D8B030D-6E8A-4147-A177-3AD203B41FA5}">
                      <a16:colId xmlns:a16="http://schemas.microsoft.com/office/drawing/2014/main" val="453178185"/>
                    </a:ext>
                  </a:extLst>
                </a:gridCol>
                <a:gridCol w="4710191">
                  <a:extLst>
                    <a:ext uri="{9D8B030D-6E8A-4147-A177-3AD203B41FA5}">
                      <a16:colId xmlns:a16="http://schemas.microsoft.com/office/drawing/2014/main" val="4028195574"/>
                    </a:ext>
                  </a:extLst>
                </a:gridCol>
              </a:tblGrid>
              <a:tr h="278793">
                <a:tc>
                  <a:txBody>
                    <a:bodyPr/>
                    <a:lstStyle/>
                    <a:p>
                      <a:pPr algn="ctr"/>
                      <a:r>
                        <a:rPr lang="en-US" sz="1200" dirty="0"/>
                        <a:t>Level</a:t>
                      </a:r>
                    </a:p>
                  </a:txBody>
                  <a:tcPr marL="68744" marR="68744" marT="34372" marB="34372"/>
                </a:tc>
                <a:tc>
                  <a:txBody>
                    <a:bodyPr/>
                    <a:lstStyle/>
                    <a:p>
                      <a:pPr algn="ctr"/>
                      <a:r>
                        <a:rPr lang="en-US" sz="1200" dirty="0"/>
                        <a:t>Security</a:t>
                      </a:r>
                      <a:r>
                        <a:rPr lang="en-US" sz="1200" baseline="0" dirty="0"/>
                        <a:t> Description</a:t>
                      </a:r>
                      <a:endParaRPr lang="en-US" sz="1200" dirty="0"/>
                    </a:p>
                  </a:txBody>
                  <a:tcPr marL="68744" marR="68744" marT="34372" marB="34372"/>
                </a:tc>
                <a:extLst>
                  <a:ext uri="{0D108BD9-81ED-4DB2-BD59-A6C34878D82A}">
                    <a16:rowId xmlns:a16="http://schemas.microsoft.com/office/drawing/2014/main" val="3270265095"/>
                  </a:ext>
                </a:extLst>
              </a:tr>
              <a:tr h="278793">
                <a:tc>
                  <a:txBody>
                    <a:bodyPr/>
                    <a:lstStyle/>
                    <a:p>
                      <a:pPr algn="ctr"/>
                      <a:r>
                        <a:rPr lang="en-US" sz="1200" dirty="0"/>
                        <a:t>I</a:t>
                      </a:r>
                    </a:p>
                  </a:txBody>
                  <a:tcPr marL="68744" marR="68744" marT="34372" marB="34372"/>
                </a:tc>
                <a:tc>
                  <a:txBody>
                    <a:bodyPr/>
                    <a:lstStyle/>
                    <a:p>
                      <a:r>
                        <a:rPr lang="en-US" sz="1200"/>
                        <a:t>At</a:t>
                      </a:r>
                      <a:r>
                        <a:rPr lang="en-US" sz="1200" baseline="0"/>
                        <a:t> least as hard to break as AES128   (exhaustive key search)</a:t>
                      </a:r>
                      <a:endParaRPr lang="en-US" sz="1200"/>
                    </a:p>
                  </a:txBody>
                  <a:tcPr marL="68744" marR="68744" marT="34372" marB="34372"/>
                </a:tc>
                <a:extLst>
                  <a:ext uri="{0D108BD9-81ED-4DB2-BD59-A6C34878D82A}">
                    <a16:rowId xmlns:a16="http://schemas.microsoft.com/office/drawing/2014/main" val="3473665551"/>
                  </a:ext>
                </a:extLst>
              </a:tr>
              <a:tr h="278793">
                <a:tc>
                  <a:txBody>
                    <a:bodyPr/>
                    <a:lstStyle/>
                    <a:p>
                      <a:pPr algn="ctr"/>
                      <a:r>
                        <a:rPr lang="en-US" sz="1200" dirty="0"/>
                        <a:t>II</a:t>
                      </a:r>
                    </a:p>
                  </a:txBody>
                  <a:tcPr marL="68744" marR="68744" marT="34372" marB="34372"/>
                </a:tc>
                <a:tc>
                  <a:txBody>
                    <a:bodyPr/>
                    <a:lstStyle/>
                    <a:p>
                      <a:r>
                        <a:rPr lang="en-US" sz="1200" dirty="0"/>
                        <a:t>At least as hard to break as SHA256   (collision search)</a:t>
                      </a:r>
                    </a:p>
                  </a:txBody>
                  <a:tcPr marL="68744" marR="68744" marT="34372" marB="34372"/>
                </a:tc>
                <a:extLst>
                  <a:ext uri="{0D108BD9-81ED-4DB2-BD59-A6C34878D82A}">
                    <a16:rowId xmlns:a16="http://schemas.microsoft.com/office/drawing/2014/main" val="2582847432"/>
                  </a:ext>
                </a:extLst>
              </a:tr>
              <a:tr h="278793">
                <a:tc>
                  <a:txBody>
                    <a:bodyPr/>
                    <a:lstStyle/>
                    <a:p>
                      <a:pPr algn="ctr"/>
                      <a:r>
                        <a:rPr lang="en-US" sz="1200" dirty="0"/>
                        <a:t>III</a:t>
                      </a:r>
                    </a:p>
                  </a:txBody>
                  <a:tcPr marL="68744" marR="68744" marT="34372" marB="343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a:t>
                      </a:r>
                      <a:r>
                        <a:rPr lang="en-US" sz="1200" baseline="0" dirty="0"/>
                        <a:t> least as hard to break as AES192    (exhaustive key search)</a:t>
                      </a:r>
                      <a:endParaRPr lang="en-US" sz="1200" dirty="0"/>
                    </a:p>
                  </a:txBody>
                  <a:tcPr marL="68744" marR="68744" marT="34372" marB="34372"/>
                </a:tc>
                <a:extLst>
                  <a:ext uri="{0D108BD9-81ED-4DB2-BD59-A6C34878D82A}">
                    <a16:rowId xmlns:a16="http://schemas.microsoft.com/office/drawing/2014/main" val="842454230"/>
                  </a:ext>
                </a:extLst>
              </a:tr>
              <a:tr h="278793">
                <a:tc>
                  <a:txBody>
                    <a:bodyPr/>
                    <a:lstStyle/>
                    <a:p>
                      <a:pPr algn="ctr"/>
                      <a:r>
                        <a:rPr lang="en-US" sz="1200" dirty="0"/>
                        <a:t>IV</a:t>
                      </a:r>
                    </a:p>
                  </a:txBody>
                  <a:tcPr marL="68744" marR="68744" marT="34372" marB="343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At least as hard to break as SHA384    (collision search)</a:t>
                      </a:r>
                    </a:p>
                  </a:txBody>
                  <a:tcPr marL="68744" marR="68744" marT="34372" marB="34372"/>
                </a:tc>
                <a:extLst>
                  <a:ext uri="{0D108BD9-81ED-4DB2-BD59-A6C34878D82A}">
                    <a16:rowId xmlns:a16="http://schemas.microsoft.com/office/drawing/2014/main" val="846589921"/>
                  </a:ext>
                </a:extLst>
              </a:tr>
              <a:tr h="278793">
                <a:tc>
                  <a:txBody>
                    <a:bodyPr/>
                    <a:lstStyle/>
                    <a:p>
                      <a:pPr algn="ctr"/>
                      <a:r>
                        <a:rPr lang="en-US" sz="1200" dirty="0"/>
                        <a:t>V</a:t>
                      </a:r>
                    </a:p>
                  </a:txBody>
                  <a:tcPr marL="68744" marR="68744" marT="34372" marB="343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a:t>
                      </a:r>
                      <a:r>
                        <a:rPr lang="en-US" sz="1200" baseline="0" dirty="0"/>
                        <a:t> least as hard to break as AES256    (exhaustive key search)</a:t>
                      </a:r>
                      <a:endParaRPr lang="en-US" sz="1200" dirty="0"/>
                    </a:p>
                  </a:txBody>
                  <a:tcPr marL="68744" marR="68744" marT="34372" marB="34372"/>
                </a:tc>
                <a:extLst>
                  <a:ext uri="{0D108BD9-81ED-4DB2-BD59-A6C34878D82A}">
                    <a16:rowId xmlns:a16="http://schemas.microsoft.com/office/drawing/2014/main" val="4127154546"/>
                  </a:ext>
                </a:extLst>
              </a:tr>
            </a:tbl>
          </a:graphicData>
        </a:graphic>
      </p:graphicFrame>
    </p:spTree>
    <p:extLst>
      <p:ext uri="{BB962C8B-B14F-4D97-AF65-F5344CB8AC3E}">
        <p14:creationId xmlns:p14="http://schemas.microsoft.com/office/powerpoint/2010/main" val="391704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4E1F6-8D2D-3E45-9DA7-E51CD9085435}"/>
              </a:ext>
            </a:extLst>
          </p:cNvPr>
          <p:cNvSpPr>
            <a:spLocks noGrp="1"/>
          </p:cNvSpPr>
          <p:nvPr>
            <p:ph type="title"/>
          </p:nvPr>
        </p:nvSpPr>
        <p:spPr/>
        <p:txBody>
          <a:bodyPr/>
          <a:lstStyle/>
          <a:p>
            <a:r>
              <a:rPr lang="en-US" dirty="0"/>
              <a:t>The 1</a:t>
            </a:r>
            <a:r>
              <a:rPr lang="en-US" baseline="30000" dirty="0"/>
              <a:t>st</a:t>
            </a:r>
            <a:r>
              <a:rPr lang="en-US" dirty="0"/>
              <a:t>  and 2</a:t>
            </a:r>
            <a:r>
              <a:rPr lang="en-US" baseline="30000" dirty="0"/>
              <a:t>nd</a:t>
            </a:r>
            <a:r>
              <a:rPr lang="en-US" dirty="0"/>
              <a:t> Rounds</a:t>
            </a:r>
          </a:p>
        </p:txBody>
      </p:sp>
      <p:sp>
        <p:nvSpPr>
          <p:cNvPr id="4" name="Content Placeholder 3">
            <a:extLst>
              <a:ext uri="{FF2B5EF4-FFF2-40B4-BE49-F238E27FC236}">
                <a16:creationId xmlns:a16="http://schemas.microsoft.com/office/drawing/2014/main" id="{A2EFCE69-5F46-7842-90DA-6C8C08F43BB6}"/>
              </a:ext>
            </a:extLst>
          </p:cNvPr>
          <p:cNvSpPr>
            <a:spLocks noGrp="1"/>
          </p:cNvSpPr>
          <p:nvPr>
            <p:ph idx="1"/>
          </p:nvPr>
        </p:nvSpPr>
        <p:spPr>
          <a:xfrm>
            <a:off x="533400" y="1524000"/>
            <a:ext cx="5914810" cy="5149850"/>
          </a:xfrm>
        </p:spPr>
        <p:txBody>
          <a:bodyPr>
            <a:normAutofit fontScale="92500" lnSpcReduction="10000"/>
          </a:bodyPr>
          <a:lstStyle/>
          <a:p>
            <a:r>
              <a:rPr lang="en-US" sz="2400" b="1" dirty="0"/>
              <a:t>Round 1</a:t>
            </a:r>
            <a:r>
              <a:rPr lang="en-US" b="1" dirty="0"/>
              <a:t>  </a:t>
            </a:r>
            <a:r>
              <a:rPr lang="en-US" dirty="0"/>
              <a:t>(Dec ‘17 – Jan ‘18)</a:t>
            </a:r>
          </a:p>
          <a:p>
            <a:pPr lvl="1"/>
            <a:r>
              <a:rPr lang="en-US" dirty="0"/>
              <a:t>69 candidates and 278 distinct submitters</a:t>
            </a:r>
          </a:p>
          <a:p>
            <a:pPr lvl="1"/>
            <a:r>
              <a:rPr lang="en-US" dirty="0"/>
              <a:t>Apr 2018, 1</a:t>
            </a:r>
            <a:r>
              <a:rPr lang="en-US" baseline="30000" dirty="0"/>
              <a:t>st</a:t>
            </a:r>
            <a:r>
              <a:rPr lang="en-US" dirty="0"/>
              <a:t> NIST PQC Standardization conference</a:t>
            </a:r>
          </a:p>
          <a:p>
            <a:pPr lvl="1"/>
            <a:r>
              <a:rPr lang="en-US" dirty="0"/>
              <a:t>Almost 25 schemes </a:t>
            </a:r>
            <a:r>
              <a:rPr lang="en-US" dirty="0">
                <a:solidFill>
                  <a:srgbClr val="FF0000"/>
                </a:solidFill>
              </a:rPr>
              <a:t>broken/attacked</a:t>
            </a:r>
            <a:endParaRPr lang="en-US" dirty="0">
              <a:solidFill>
                <a:srgbClr val="FF0000"/>
              </a:solidFill>
              <a:hlinkClick r:id="rId3">
                <a:extLst>
                  <a:ext uri="{A12FA001-AC4F-418D-AE19-62706E023703}">
                    <ahyp:hlinkClr xmlns:ahyp="http://schemas.microsoft.com/office/drawing/2018/hyperlinkcolor" val="tx"/>
                  </a:ext>
                </a:extLst>
              </a:hlinkClick>
            </a:endParaRPr>
          </a:p>
          <a:p>
            <a:pPr lvl="1"/>
            <a:r>
              <a:rPr lang="en-US" dirty="0">
                <a:solidFill>
                  <a:srgbClr val="3FCDE7"/>
                </a:solidFill>
                <a:hlinkClick r:id="rId3">
                  <a:extLst>
                    <a:ext uri="{A12FA001-AC4F-418D-AE19-62706E023703}">
                      <ahyp:hlinkClr xmlns:ahyp="http://schemas.microsoft.com/office/drawing/2018/hyperlinkcolor" val="tx"/>
                    </a:ext>
                  </a:extLst>
                </a:hlinkClick>
              </a:rPr>
              <a:t>NISTIR 8240</a:t>
            </a:r>
            <a:r>
              <a:rPr lang="en-US" dirty="0"/>
              <a:t>, NIST Report on the 1</a:t>
            </a:r>
            <a:r>
              <a:rPr lang="en-US" baseline="30000" dirty="0"/>
              <a:t>st</a:t>
            </a:r>
            <a:r>
              <a:rPr lang="en-US" dirty="0"/>
              <a:t> Round</a:t>
            </a:r>
          </a:p>
          <a:p>
            <a:pPr lvl="1"/>
            <a:endParaRPr lang="en-US" dirty="0"/>
          </a:p>
          <a:p>
            <a:r>
              <a:rPr lang="en-US" sz="2400" b="1" dirty="0"/>
              <a:t>Round 2</a:t>
            </a:r>
            <a:r>
              <a:rPr lang="en-US" b="1" dirty="0"/>
              <a:t> </a:t>
            </a:r>
            <a:r>
              <a:rPr lang="en-US" dirty="0"/>
              <a:t>(Jan ‘18 – Jul ‘20)</a:t>
            </a:r>
          </a:p>
          <a:p>
            <a:pPr lvl="1"/>
            <a:r>
              <a:rPr lang="en-US" dirty="0"/>
              <a:t>26 candidates</a:t>
            </a:r>
          </a:p>
          <a:p>
            <a:pPr lvl="1"/>
            <a:r>
              <a:rPr lang="en-US" dirty="0"/>
              <a:t>Aug 2019 – 2</a:t>
            </a:r>
            <a:r>
              <a:rPr lang="en-US" baseline="30000" dirty="0"/>
              <a:t>nd</a:t>
            </a:r>
            <a:r>
              <a:rPr lang="en-US" dirty="0"/>
              <a:t> NIST PQC Standardization conference</a:t>
            </a:r>
          </a:p>
          <a:p>
            <a:pPr lvl="1"/>
            <a:r>
              <a:rPr lang="en-US" dirty="0"/>
              <a:t>Schemes </a:t>
            </a:r>
            <a:r>
              <a:rPr lang="en-US" dirty="0">
                <a:solidFill>
                  <a:srgbClr val="FF0000"/>
                </a:solidFill>
              </a:rPr>
              <a:t>broken/attacked</a:t>
            </a:r>
            <a:r>
              <a:rPr lang="en-US" dirty="0"/>
              <a:t>: LAC, </a:t>
            </a:r>
            <a:r>
              <a:rPr lang="en-US" dirty="0" err="1"/>
              <a:t>LedaCrypt</a:t>
            </a:r>
            <a:r>
              <a:rPr lang="en-US" dirty="0"/>
              <a:t>, Round5, Rollo, RQC, LUOV, MQDSS, </a:t>
            </a:r>
            <a:r>
              <a:rPr lang="en-US" dirty="0" err="1"/>
              <a:t>qTESLA</a:t>
            </a:r>
            <a:endParaRPr lang="en-US" dirty="0"/>
          </a:p>
          <a:p>
            <a:pPr lvl="1"/>
            <a:r>
              <a:rPr lang="en-US" sz="1600" dirty="0">
                <a:hlinkClick r:id="rId4"/>
              </a:rPr>
              <a:t>NISTIR 8309</a:t>
            </a:r>
            <a:r>
              <a:rPr lang="en-US" sz="1600" dirty="0"/>
              <a:t>, NIST Report on 2</a:t>
            </a:r>
            <a:r>
              <a:rPr lang="en-US" sz="1600" baseline="30000" dirty="0"/>
              <a:t>nd</a:t>
            </a:r>
            <a:r>
              <a:rPr lang="en-US" sz="1600" dirty="0"/>
              <a:t> Round </a:t>
            </a:r>
          </a:p>
          <a:p>
            <a:pPr lvl="1"/>
            <a:endParaRPr lang="en-US" dirty="0"/>
          </a:p>
          <a:p>
            <a:r>
              <a:rPr lang="en-US" dirty="0"/>
              <a:t>Both rounds: research, cryptanalysis, </a:t>
            </a:r>
            <a:r>
              <a:rPr lang="en-US" dirty="0" err="1"/>
              <a:t>pqc</a:t>
            </a:r>
            <a:r>
              <a:rPr lang="en-US" dirty="0"/>
              <a:t>-forum, official comments, benchmarking, mergers</a:t>
            </a:r>
          </a:p>
          <a:p>
            <a:endParaRPr lang="en-US" dirty="0"/>
          </a:p>
          <a:p>
            <a:endParaRPr lang="en-US" dirty="0"/>
          </a:p>
        </p:txBody>
      </p:sp>
      <p:graphicFrame>
        <p:nvGraphicFramePr>
          <p:cNvPr id="11" name="Content Placeholder 3">
            <a:extLst>
              <a:ext uri="{FF2B5EF4-FFF2-40B4-BE49-F238E27FC236}">
                <a16:creationId xmlns:a16="http://schemas.microsoft.com/office/drawing/2014/main" id="{E044953E-FDB2-B841-AEE0-16BC52672F9D}"/>
              </a:ext>
            </a:extLst>
          </p:cNvPr>
          <p:cNvGraphicFramePr>
            <a:graphicFrameLocks/>
          </p:cNvGraphicFramePr>
          <p:nvPr>
            <p:extLst>
              <p:ext uri="{D42A27DB-BD31-4B8C-83A1-F6EECF244321}">
                <p14:modId xmlns:p14="http://schemas.microsoft.com/office/powerpoint/2010/main" val="2975582541"/>
              </p:ext>
            </p:extLst>
          </p:nvPr>
        </p:nvGraphicFramePr>
        <p:xfrm>
          <a:off x="6220603" y="3392641"/>
          <a:ext cx="5105402" cy="1805282"/>
        </p:xfrm>
        <a:graphic>
          <a:graphicData uri="http://schemas.openxmlformats.org/drawingml/2006/table">
            <a:tbl>
              <a:tblPr firstRow="1" bandRow="1">
                <a:tableStyleId>{5C22544A-7EE6-4342-B048-85BDC9FD1C3A}</a:tableStyleId>
              </a:tblPr>
              <a:tblGrid>
                <a:gridCol w="1542284">
                  <a:extLst>
                    <a:ext uri="{9D8B030D-6E8A-4147-A177-3AD203B41FA5}">
                      <a16:colId xmlns:a16="http://schemas.microsoft.com/office/drawing/2014/main" val="20000"/>
                    </a:ext>
                  </a:extLst>
                </a:gridCol>
                <a:gridCol w="1035230">
                  <a:extLst>
                    <a:ext uri="{9D8B030D-6E8A-4147-A177-3AD203B41FA5}">
                      <a16:colId xmlns:a16="http://schemas.microsoft.com/office/drawing/2014/main" val="20001"/>
                    </a:ext>
                  </a:extLst>
                </a:gridCol>
                <a:gridCol w="1576920">
                  <a:extLst>
                    <a:ext uri="{9D8B030D-6E8A-4147-A177-3AD203B41FA5}">
                      <a16:colId xmlns:a16="http://schemas.microsoft.com/office/drawing/2014/main" val="20002"/>
                    </a:ext>
                  </a:extLst>
                </a:gridCol>
                <a:gridCol w="950968">
                  <a:extLst>
                    <a:ext uri="{9D8B030D-6E8A-4147-A177-3AD203B41FA5}">
                      <a16:colId xmlns:a16="http://schemas.microsoft.com/office/drawing/2014/main" val="20003"/>
                    </a:ext>
                  </a:extLst>
                </a:gridCol>
              </a:tblGrid>
              <a:tr h="254450">
                <a:tc>
                  <a:txBody>
                    <a:bodyPr/>
                    <a:lstStyle/>
                    <a:p>
                      <a:endParaRPr lang="en-US" sz="1200"/>
                    </a:p>
                  </a:txBody>
                  <a:tcPr marL="62741" marR="62741" marT="31371" marB="31371"/>
                </a:tc>
                <a:tc>
                  <a:txBody>
                    <a:bodyPr/>
                    <a:lstStyle/>
                    <a:p>
                      <a:pPr algn="ctr"/>
                      <a:r>
                        <a:rPr lang="en-US" sz="1200"/>
                        <a:t>Signatures</a:t>
                      </a:r>
                    </a:p>
                  </a:txBody>
                  <a:tcPr marL="62741" marR="62741" marT="31371" marB="31371"/>
                </a:tc>
                <a:tc>
                  <a:txBody>
                    <a:bodyPr/>
                    <a:lstStyle/>
                    <a:p>
                      <a:pPr algn="ctr"/>
                      <a:r>
                        <a:rPr lang="en-US" sz="1200"/>
                        <a:t>KEM/Encryption</a:t>
                      </a:r>
                    </a:p>
                  </a:txBody>
                  <a:tcPr marL="62741" marR="62741" marT="31371" marB="31371"/>
                </a:tc>
                <a:tc>
                  <a:txBody>
                    <a:bodyPr/>
                    <a:lstStyle/>
                    <a:p>
                      <a:pPr algn="ctr"/>
                      <a:r>
                        <a:rPr lang="en-US" sz="1200"/>
                        <a:t>Overall</a:t>
                      </a:r>
                    </a:p>
                  </a:txBody>
                  <a:tcPr marL="62741" marR="62741" marT="31371" marB="31371"/>
                </a:tc>
                <a:extLst>
                  <a:ext uri="{0D108BD9-81ED-4DB2-BD59-A6C34878D82A}">
                    <a16:rowId xmlns:a16="http://schemas.microsoft.com/office/drawing/2014/main" val="10000"/>
                  </a:ext>
                </a:extLst>
              </a:tr>
              <a:tr h="254450">
                <a:tc>
                  <a:txBody>
                    <a:bodyPr/>
                    <a:lstStyle/>
                    <a:p>
                      <a:r>
                        <a:rPr lang="en-US" sz="1200"/>
                        <a:t>Lattice-based</a:t>
                      </a:r>
                    </a:p>
                  </a:txBody>
                  <a:tcPr marL="62741" marR="62741" marT="31371" marB="31371"/>
                </a:tc>
                <a:tc>
                  <a:txBody>
                    <a:bodyPr/>
                    <a:lstStyle/>
                    <a:p>
                      <a:pPr algn="ctr"/>
                      <a:r>
                        <a:rPr lang="en-US" sz="1200"/>
                        <a:t>5</a:t>
                      </a:r>
                    </a:p>
                  </a:txBody>
                  <a:tcPr marL="62741" marR="62741" marT="31371" marB="31371"/>
                </a:tc>
                <a:tc>
                  <a:txBody>
                    <a:bodyPr/>
                    <a:lstStyle/>
                    <a:p>
                      <a:pPr algn="ctr"/>
                      <a:r>
                        <a:rPr lang="en-US" sz="1200"/>
                        <a:t>21</a:t>
                      </a:r>
                    </a:p>
                  </a:txBody>
                  <a:tcPr marL="62741" marR="62741" marT="31371" marB="31371"/>
                </a:tc>
                <a:tc>
                  <a:txBody>
                    <a:bodyPr/>
                    <a:lstStyle/>
                    <a:p>
                      <a:pPr algn="ctr"/>
                      <a:r>
                        <a:rPr lang="en-US" sz="1200"/>
                        <a:t>26</a:t>
                      </a:r>
                    </a:p>
                  </a:txBody>
                  <a:tcPr marL="62741" marR="62741" marT="31371" marB="31371"/>
                </a:tc>
                <a:extLst>
                  <a:ext uri="{0D108BD9-81ED-4DB2-BD59-A6C34878D82A}">
                    <a16:rowId xmlns:a16="http://schemas.microsoft.com/office/drawing/2014/main" val="10001"/>
                  </a:ext>
                </a:extLst>
              </a:tr>
              <a:tr h="254450">
                <a:tc>
                  <a:txBody>
                    <a:bodyPr/>
                    <a:lstStyle/>
                    <a:p>
                      <a:r>
                        <a:rPr lang="en-US" sz="1200"/>
                        <a:t>Code-based</a:t>
                      </a:r>
                    </a:p>
                  </a:txBody>
                  <a:tcPr marL="62741" marR="62741" marT="31371" marB="31371"/>
                </a:tc>
                <a:tc>
                  <a:txBody>
                    <a:bodyPr/>
                    <a:lstStyle/>
                    <a:p>
                      <a:pPr algn="ctr"/>
                      <a:r>
                        <a:rPr lang="en-US" sz="1200" dirty="0"/>
                        <a:t>2</a:t>
                      </a:r>
                    </a:p>
                  </a:txBody>
                  <a:tcPr marL="62741" marR="62741" marT="31371" marB="31371"/>
                </a:tc>
                <a:tc>
                  <a:txBody>
                    <a:bodyPr/>
                    <a:lstStyle/>
                    <a:p>
                      <a:pPr algn="ctr"/>
                      <a:r>
                        <a:rPr lang="en-US" sz="1200"/>
                        <a:t>17</a:t>
                      </a:r>
                    </a:p>
                  </a:txBody>
                  <a:tcPr marL="62741" marR="62741" marT="31371" marB="31371"/>
                </a:tc>
                <a:tc>
                  <a:txBody>
                    <a:bodyPr/>
                    <a:lstStyle/>
                    <a:p>
                      <a:pPr algn="ctr"/>
                      <a:r>
                        <a:rPr lang="en-US" sz="1200"/>
                        <a:t>19</a:t>
                      </a:r>
                    </a:p>
                  </a:txBody>
                  <a:tcPr marL="62741" marR="62741" marT="31371" marB="31371"/>
                </a:tc>
                <a:extLst>
                  <a:ext uri="{0D108BD9-81ED-4DB2-BD59-A6C34878D82A}">
                    <a16:rowId xmlns:a16="http://schemas.microsoft.com/office/drawing/2014/main" val="10002"/>
                  </a:ext>
                </a:extLst>
              </a:tr>
              <a:tr h="254450">
                <a:tc>
                  <a:txBody>
                    <a:bodyPr/>
                    <a:lstStyle/>
                    <a:p>
                      <a:r>
                        <a:rPr lang="en-US" sz="1200"/>
                        <a:t>Multi-variate</a:t>
                      </a:r>
                    </a:p>
                  </a:txBody>
                  <a:tcPr marL="62741" marR="62741" marT="31371" marB="31371"/>
                </a:tc>
                <a:tc>
                  <a:txBody>
                    <a:bodyPr/>
                    <a:lstStyle/>
                    <a:p>
                      <a:pPr algn="ctr"/>
                      <a:r>
                        <a:rPr lang="en-US" sz="1200" dirty="0"/>
                        <a:t>7</a:t>
                      </a:r>
                    </a:p>
                  </a:txBody>
                  <a:tcPr marL="62741" marR="62741" marT="31371" marB="31371"/>
                </a:tc>
                <a:tc>
                  <a:txBody>
                    <a:bodyPr/>
                    <a:lstStyle/>
                    <a:p>
                      <a:pPr algn="ctr"/>
                      <a:r>
                        <a:rPr lang="en-US" sz="1200" dirty="0"/>
                        <a:t>2</a:t>
                      </a:r>
                    </a:p>
                  </a:txBody>
                  <a:tcPr marL="62741" marR="62741" marT="31371" marB="31371"/>
                </a:tc>
                <a:tc>
                  <a:txBody>
                    <a:bodyPr/>
                    <a:lstStyle/>
                    <a:p>
                      <a:pPr algn="ctr"/>
                      <a:r>
                        <a:rPr lang="en-US" sz="1200"/>
                        <a:t>9</a:t>
                      </a:r>
                    </a:p>
                  </a:txBody>
                  <a:tcPr marL="62741" marR="62741" marT="31371" marB="31371"/>
                </a:tc>
                <a:extLst>
                  <a:ext uri="{0D108BD9-81ED-4DB2-BD59-A6C34878D82A}">
                    <a16:rowId xmlns:a16="http://schemas.microsoft.com/office/drawing/2014/main" val="10003"/>
                  </a:ext>
                </a:extLst>
              </a:tr>
              <a:tr h="278582">
                <a:tc>
                  <a:txBody>
                    <a:bodyPr/>
                    <a:lstStyle/>
                    <a:p>
                      <a:r>
                        <a:rPr lang="en-US" sz="1200" dirty="0"/>
                        <a:t>Symmetric based</a:t>
                      </a:r>
                    </a:p>
                  </a:txBody>
                  <a:tcPr marL="62741" marR="62741" marT="31371" marB="31371"/>
                </a:tc>
                <a:tc>
                  <a:txBody>
                    <a:bodyPr/>
                    <a:lstStyle/>
                    <a:p>
                      <a:pPr algn="ctr"/>
                      <a:r>
                        <a:rPr lang="en-US" sz="1200" dirty="0"/>
                        <a:t>3</a:t>
                      </a:r>
                    </a:p>
                  </a:txBody>
                  <a:tcPr marL="62741" marR="62741" marT="31371" marB="31371"/>
                </a:tc>
                <a:tc>
                  <a:txBody>
                    <a:bodyPr/>
                    <a:lstStyle/>
                    <a:p>
                      <a:pPr algn="ctr"/>
                      <a:endParaRPr lang="en-US" sz="1200" dirty="0"/>
                    </a:p>
                  </a:txBody>
                  <a:tcPr marL="62741" marR="62741" marT="31371" marB="31371"/>
                </a:tc>
                <a:tc>
                  <a:txBody>
                    <a:bodyPr/>
                    <a:lstStyle/>
                    <a:p>
                      <a:pPr algn="ctr"/>
                      <a:r>
                        <a:rPr lang="en-US" sz="1200" dirty="0"/>
                        <a:t>3</a:t>
                      </a:r>
                    </a:p>
                  </a:txBody>
                  <a:tcPr marL="62741" marR="62741" marT="31371" marB="31371"/>
                </a:tc>
                <a:extLst>
                  <a:ext uri="{0D108BD9-81ED-4DB2-BD59-A6C34878D82A}">
                    <a16:rowId xmlns:a16="http://schemas.microsoft.com/office/drawing/2014/main" val="10004"/>
                  </a:ext>
                </a:extLst>
              </a:tr>
              <a:tr h="254450">
                <a:tc>
                  <a:txBody>
                    <a:bodyPr/>
                    <a:lstStyle/>
                    <a:p>
                      <a:r>
                        <a:rPr lang="en-US" sz="1200" dirty="0"/>
                        <a:t>Other</a:t>
                      </a:r>
                    </a:p>
                  </a:txBody>
                  <a:tcPr marL="62741" marR="62741" marT="31371" marB="31371"/>
                </a:tc>
                <a:tc>
                  <a:txBody>
                    <a:bodyPr/>
                    <a:lstStyle/>
                    <a:p>
                      <a:pPr algn="ctr"/>
                      <a:r>
                        <a:rPr lang="en-US" sz="1200"/>
                        <a:t>2</a:t>
                      </a:r>
                    </a:p>
                  </a:txBody>
                  <a:tcPr marL="62741" marR="62741" marT="31371" marB="31371"/>
                </a:tc>
                <a:tc>
                  <a:txBody>
                    <a:bodyPr/>
                    <a:lstStyle/>
                    <a:p>
                      <a:pPr algn="ctr"/>
                      <a:r>
                        <a:rPr lang="en-US" sz="1200"/>
                        <a:t>5</a:t>
                      </a:r>
                    </a:p>
                  </a:txBody>
                  <a:tcPr marL="62741" marR="62741" marT="31371" marB="31371"/>
                </a:tc>
                <a:tc>
                  <a:txBody>
                    <a:bodyPr/>
                    <a:lstStyle/>
                    <a:p>
                      <a:pPr algn="ctr"/>
                      <a:r>
                        <a:rPr lang="en-US" sz="1200"/>
                        <a:t>7</a:t>
                      </a:r>
                    </a:p>
                  </a:txBody>
                  <a:tcPr marL="62741" marR="62741" marT="31371" marB="31371"/>
                </a:tc>
                <a:extLst>
                  <a:ext uri="{0D108BD9-81ED-4DB2-BD59-A6C34878D82A}">
                    <a16:rowId xmlns:a16="http://schemas.microsoft.com/office/drawing/2014/main" val="10005"/>
                  </a:ext>
                </a:extLst>
              </a:tr>
              <a:tr h="254450">
                <a:tc>
                  <a:txBody>
                    <a:bodyPr/>
                    <a:lstStyle/>
                    <a:p>
                      <a:r>
                        <a:rPr lang="en-US" sz="1200"/>
                        <a:t>Total</a:t>
                      </a:r>
                      <a:endParaRPr lang="en-US" sz="1200" b="1"/>
                    </a:p>
                  </a:txBody>
                  <a:tcPr marL="62741" marR="62741" marT="31371" marB="31371"/>
                </a:tc>
                <a:tc>
                  <a:txBody>
                    <a:bodyPr/>
                    <a:lstStyle/>
                    <a:p>
                      <a:pPr algn="ctr"/>
                      <a:r>
                        <a:rPr lang="en-US" sz="1200" b="1"/>
                        <a:t>19</a:t>
                      </a:r>
                    </a:p>
                  </a:txBody>
                  <a:tcPr marL="62741" marR="62741" marT="31371" marB="31371"/>
                </a:tc>
                <a:tc>
                  <a:txBody>
                    <a:bodyPr/>
                    <a:lstStyle/>
                    <a:p>
                      <a:pPr algn="ctr"/>
                      <a:r>
                        <a:rPr lang="en-US" sz="1200" b="1"/>
                        <a:t>45</a:t>
                      </a:r>
                    </a:p>
                  </a:txBody>
                  <a:tcPr marL="62741" marR="62741" marT="31371" marB="31371"/>
                </a:tc>
                <a:tc>
                  <a:txBody>
                    <a:bodyPr/>
                    <a:lstStyle/>
                    <a:p>
                      <a:pPr algn="ctr"/>
                      <a:r>
                        <a:rPr lang="en-US" sz="1200" b="1" dirty="0"/>
                        <a:t>64</a:t>
                      </a:r>
                    </a:p>
                  </a:txBody>
                  <a:tcPr marL="62741" marR="62741" marT="31371" marB="31371"/>
                </a:tc>
                <a:extLst>
                  <a:ext uri="{0D108BD9-81ED-4DB2-BD59-A6C34878D82A}">
                    <a16:rowId xmlns:a16="http://schemas.microsoft.com/office/drawing/2014/main" val="10007"/>
                  </a:ext>
                </a:extLst>
              </a:tr>
            </a:tbl>
          </a:graphicData>
        </a:graphic>
      </p:graphicFrame>
      <p:graphicFrame>
        <p:nvGraphicFramePr>
          <p:cNvPr id="9" name="Content Placeholder 3">
            <a:extLst>
              <a:ext uri="{FF2B5EF4-FFF2-40B4-BE49-F238E27FC236}">
                <a16:creationId xmlns:a16="http://schemas.microsoft.com/office/drawing/2014/main" id="{3371135B-F0F4-9044-B98D-AEC71B0CAD5F}"/>
              </a:ext>
            </a:extLst>
          </p:cNvPr>
          <p:cNvGraphicFramePr>
            <a:graphicFrameLocks/>
          </p:cNvGraphicFramePr>
          <p:nvPr>
            <p:extLst>
              <p:ext uri="{D42A27DB-BD31-4B8C-83A1-F6EECF244321}">
                <p14:modId xmlns:p14="http://schemas.microsoft.com/office/powerpoint/2010/main" val="2796229471"/>
              </p:ext>
            </p:extLst>
          </p:nvPr>
        </p:nvGraphicFramePr>
        <p:xfrm>
          <a:off x="6932435" y="3982656"/>
          <a:ext cx="5105400" cy="2595585"/>
        </p:xfrm>
        <a:graphic>
          <a:graphicData uri="http://schemas.openxmlformats.org/drawingml/2006/table">
            <a:tbl>
              <a:tblPr firstRow="1" bandRow="1">
                <a:tableStyleId>{F5AB1C69-6EDB-4FF4-983F-18BD219EF322}</a:tableStyleId>
              </a:tblPr>
              <a:tblGrid>
                <a:gridCol w="1756955">
                  <a:extLst>
                    <a:ext uri="{9D8B030D-6E8A-4147-A177-3AD203B41FA5}">
                      <a16:colId xmlns:a16="http://schemas.microsoft.com/office/drawing/2014/main" val="20000"/>
                    </a:ext>
                  </a:extLst>
                </a:gridCol>
                <a:gridCol w="1011034">
                  <a:extLst>
                    <a:ext uri="{9D8B030D-6E8A-4147-A177-3AD203B41FA5}">
                      <a16:colId xmlns:a16="http://schemas.microsoft.com/office/drawing/2014/main" val="1073821894"/>
                    </a:ext>
                  </a:extLst>
                </a:gridCol>
                <a:gridCol w="1497918">
                  <a:extLst>
                    <a:ext uri="{9D8B030D-6E8A-4147-A177-3AD203B41FA5}">
                      <a16:colId xmlns:a16="http://schemas.microsoft.com/office/drawing/2014/main" val="3957300575"/>
                    </a:ext>
                  </a:extLst>
                </a:gridCol>
                <a:gridCol w="839493">
                  <a:extLst>
                    <a:ext uri="{9D8B030D-6E8A-4147-A177-3AD203B41FA5}">
                      <a16:colId xmlns:a16="http://schemas.microsoft.com/office/drawing/2014/main" val="1486957725"/>
                    </a:ext>
                  </a:extLst>
                </a:gridCol>
              </a:tblGrid>
              <a:tr h="334191">
                <a:tc>
                  <a:txBody>
                    <a:bodyPr/>
                    <a:lstStyle/>
                    <a:p>
                      <a:pPr algn="ctr"/>
                      <a:endParaRPr lang="en-US" sz="1200" dirty="0"/>
                    </a:p>
                  </a:txBody>
                  <a:tcPr marL="58128" marR="58128" marT="29064" marB="29064"/>
                </a:tc>
                <a:tc>
                  <a:txBody>
                    <a:bodyPr/>
                    <a:lstStyle/>
                    <a:p>
                      <a:pPr algn="ctr"/>
                      <a:r>
                        <a:rPr lang="en-US" sz="1200" dirty="0"/>
                        <a:t>Signatures</a:t>
                      </a:r>
                    </a:p>
                  </a:txBody>
                  <a:tcPr marL="58128" marR="58128" marT="29064" marB="29064"/>
                </a:tc>
                <a:tc>
                  <a:txBody>
                    <a:bodyPr/>
                    <a:lstStyle/>
                    <a:p>
                      <a:pPr algn="ctr"/>
                      <a:r>
                        <a:rPr lang="en-US" sz="1200" dirty="0"/>
                        <a:t>KEMs/Encryption</a:t>
                      </a:r>
                    </a:p>
                  </a:txBody>
                  <a:tcPr marL="58128" marR="58128" marT="29064" marB="29064"/>
                </a:tc>
                <a:tc>
                  <a:txBody>
                    <a:bodyPr/>
                    <a:lstStyle/>
                    <a:p>
                      <a:pPr algn="ctr"/>
                      <a:r>
                        <a:rPr lang="en-US" sz="1200" dirty="0"/>
                        <a:t>Total</a:t>
                      </a:r>
                    </a:p>
                  </a:txBody>
                  <a:tcPr marL="58128" marR="58128" marT="29064" marB="29064"/>
                </a:tc>
                <a:extLst>
                  <a:ext uri="{0D108BD9-81ED-4DB2-BD59-A6C34878D82A}">
                    <a16:rowId xmlns:a16="http://schemas.microsoft.com/office/drawing/2014/main" val="10000"/>
                  </a:ext>
                </a:extLst>
              </a:tr>
              <a:tr h="334191">
                <a:tc>
                  <a:txBody>
                    <a:bodyPr/>
                    <a:lstStyle/>
                    <a:p>
                      <a:r>
                        <a:rPr lang="en-US" sz="1300" dirty="0"/>
                        <a:t>Lattice-based</a:t>
                      </a:r>
                    </a:p>
                  </a:txBody>
                  <a:tcPr marL="58128" marR="58128" marT="29064" marB="29064"/>
                </a:tc>
                <a:tc>
                  <a:txBody>
                    <a:bodyPr/>
                    <a:lstStyle/>
                    <a:p>
                      <a:pPr marL="0" indent="0" algn="ctr">
                        <a:buNone/>
                      </a:pPr>
                      <a:r>
                        <a:rPr lang="en-US" sz="1300" dirty="0"/>
                        <a:t>3</a:t>
                      </a:r>
                    </a:p>
                  </a:txBody>
                  <a:tcPr marL="58128" marR="58128" marT="29064" marB="29064"/>
                </a:tc>
                <a:tc>
                  <a:txBody>
                    <a:bodyPr/>
                    <a:lstStyle/>
                    <a:p>
                      <a:pPr algn="ctr"/>
                      <a:r>
                        <a:rPr lang="en-US" sz="1300" dirty="0"/>
                        <a:t>9</a:t>
                      </a:r>
                    </a:p>
                  </a:txBody>
                  <a:tcPr marL="58128" marR="58128" marT="29064" marB="29064"/>
                </a:tc>
                <a:tc>
                  <a:txBody>
                    <a:bodyPr/>
                    <a:lstStyle/>
                    <a:p>
                      <a:pPr algn="ctr"/>
                      <a:r>
                        <a:rPr lang="en-US" sz="1300" dirty="0"/>
                        <a:t>12</a:t>
                      </a:r>
                    </a:p>
                  </a:txBody>
                  <a:tcPr marL="58128" marR="58128" marT="29064" marB="29064"/>
                </a:tc>
                <a:extLst>
                  <a:ext uri="{0D108BD9-81ED-4DB2-BD59-A6C34878D82A}">
                    <a16:rowId xmlns:a16="http://schemas.microsoft.com/office/drawing/2014/main" val="10001"/>
                  </a:ext>
                </a:extLst>
              </a:tr>
              <a:tr h="334191">
                <a:tc>
                  <a:txBody>
                    <a:bodyPr/>
                    <a:lstStyle/>
                    <a:p>
                      <a:r>
                        <a:rPr lang="en-US" sz="1300" dirty="0"/>
                        <a:t>Code-based</a:t>
                      </a:r>
                    </a:p>
                  </a:txBody>
                  <a:tcPr marL="58128" marR="58128" marT="29064" marB="29064"/>
                </a:tc>
                <a:tc>
                  <a:txBody>
                    <a:bodyPr/>
                    <a:lstStyle/>
                    <a:p>
                      <a:pPr marL="0" indent="0" algn="ctr">
                        <a:buNone/>
                      </a:pPr>
                      <a:r>
                        <a:rPr lang="en-US" sz="1300" dirty="0"/>
                        <a:t>0</a:t>
                      </a:r>
                    </a:p>
                  </a:txBody>
                  <a:tcPr marL="58128" marR="58128" marT="29064" marB="29064"/>
                </a:tc>
                <a:tc>
                  <a:txBody>
                    <a:bodyPr/>
                    <a:lstStyle/>
                    <a:p>
                      <a:pPr algn="ctr"/>
                      <a:r>
                        <a:rPr lang="en-US" sz="1300" dirty="0"/>
                        <a:t>7</a:t>
                      </a:r>
                    </a:p>
                  </a:txBody>
                  <a:tcPr marL="58128" marR="58128" marT="29064" marB="29064"/>
                </a:tc>
                <a:tc>
                  <a:txBody>
                    <a:bodyPr/>
                    <a:lstStyle/>
                    <a:p>
                      <a:pPr algn="ctr"/>
                      <a:r>
                        <a:rPr lang="en-US" sz="1300" dirty="0"/>
                        <a:t>7</a:t>
                      </a:r>
                    </a:p>
                  </a:txBody>
                  <a:tcPr marL="58128" marR="58128" marT="29064" marB="29064"/>
                </a:tc>
                <a:extLst>
                  <a:ext uri="{0D108BD9-81ED-4DB2-BD59-A6C34878D82A}">
                    <a16:rowId xmlns:a16="http://schemas.microsoft.com/office/drawing/2014/main" val="10002"/>
                  </a:ext>
                </a:extLst>
              </a:tr>
              <a:tr h="334191">
                <a:tc>
                  <a:txBody>
                    <a:bodyPr/>
                    <a:lstStyle/>
                    <a:p>
                      <a:r>
                        <a:rPr lang="en-US" sz="1300" dirty="0"/>
                        <a:t>Multi-variate</a:t>
                      </a:r>
                    </a:p>
                  </a:txBody>
                  <a:tcPr marL="58128" marR="58128" marT="29064" marB="29064"/>
                </a:tc>
                <a:tc>
                  <a:txBody>
                    <a:bodyPr/>
                    <a:lstStyle/>
                    <a:p>
                      <a:pPr algn="ctr"/>
                      <a:r>
                        <a:rPr lang="en-US" sz="1300" dirty="0"/>
                        <a:t>4</a:t>
                      </a:r>
                    </a:p>
                  </a:txBody>
                  <a:tcPr marL="58128" marR="58128" marT="29064" marB="29064"/>
                </a:tc>
                <a:tc>
                  <a:txBody>
                    <a:bodyPr/>
                    <a:lstStyle/>
                    <a:p>
                      <a:pPr algn="ctr"/>
                      <a:r>
                        <a:rPr lang="en-US" sz="1300" dirty="0"/>
                        <a:t>0</a:t>
                      </a:r>
                    </a:p>
                  </a:txBody>
                  <a:tcPr marL="58128" marR="58128" marT="29064" marB="29064"/>
                </a:tc>
                <a:tc>
                  <a:txBody>
                    <a:bodyPr/>
                    <a:lstStyle/>
                    <a:p>
                      <a:pPr algn="ctr"/>
                      <a:r>
                        <a:rPr lang="en-US" sz="1300" dirty="0"/>
                        <a:t>4</a:t>
                      </a:r>
                    </a:p>
                  </a:txBody>
                  <a:tcPr marL="58128" marR="58128" marT="29064" marB="29064"/>
                </a:tc>
                <a:extLst>
                  <a:ext uri="{0D108BD9-81ED-4DB2-BD59-A6C34878D82A}">
                    <a16:rowId xmlns:a16="http://schemas.microsoft.com/office/drawing/2014/main" val="10003"/>
                  </a:ext>
                </a:extLst>
              </a:tr>
              <a:tr h="334191">
                <a:tc>
                  <a:txBody>
                    <a:bodyPr/>
                    <a:lstStyle/>
                    <a:p>
                      <a:r>
                        <a:rPr lang="en-US" sz="1300" dirty="0"/>
                        <a:t>Symmetric-based</a:t>
                      </a:r>
                    </a:p>
                  </a:txBody>
                  <a:tcPr marL="58128" marR="58128" marT="29064" marB="29064"/>
                </a:tc>
                <a:tc>
                  <a:txBody>
                    <a:bodyPr/>
                    <a:lstStyle/>
                    <a:p>
                      <a:pPr algn="ctr"/>
                      <a:r>
                        <a:rPr lang="en-US" sz="1300" dirty="0"/>
                        <a:t>2</a:t>
                      </a:r>
                    </a:p>
                  </a:txBody>
                  <a:tcPr marL="58128" marR="58128" marT="29064" marB="29064"/>
                </a:tc>
                <a:tc>
                  <a:txBody>
                    <a:bodyPr/>
                    <a:lstStyle/>
                    <a:p>
                      <a:pPr algn="ctr"/>
                      <a:endParaRPr lang="en-US" sz="1300" dirty="0"/>
                    </a:p>
                  </a:txBody>
                  <a:tcPr marL="58128" marR="58128" marT="29064" marB="29064"/>
                </a:tc>
                <a:tc>
                  <a:txBody>
                    <a:bodyPr/>
                    <a:lstStyle/>
                    <a:p>
                      <a:pPr algn="ctr"/>
                      <a:r>
                        <a:rPr lang="en-US" sz="1300" dirty="0"/>
                        <a:t>2</a:t>
                      </a:r>
                    </a:p>
                  </a:txBody>
                  <a:tcPr marL="58128" marR="58128" marT="29064" marB="29064"/>
                </a:tc>
                <a:extLst>
                  <a:ext uri="{0D108BD9-81ED-4DB2-BD59-A6C34878D82A}">
                    <a16:rowId xmlns:a16="http://schemas.microsoft.com/office/drawing/2014/main" val="10004"/>
                  </a:ext>
                </a:extLst>
              </a:tr>
              <a:tr h="334191">
                <a:tc>
                  <a:txBody>
                    <a:bodyPr/>
                    <a:lstStyle/>
                    <a:p>
                      <a:r>
                        <a:rPr lang="en-US" sz="1300" dirty="0"/>
                        <a:t>Other</a:t>
                      </a:r>
                    </a:p>
                  </a:txBody>
                  <a:tcPr marL="58128" marR="58128" marT="29064" marB="29064"/>
                </a:tc>
                <a:tc>
                  <a:txBody>
                    <a:bodyPr/>
                    <a:lstStyle/>
                    <a:p>
                      <a:pPr algn="ctr"/>
                      <a:r>
                        <a:rPr lang="en-US" sz="1300" dirty="0"/>
                        <a:t>0</a:t>
                      </a:r>
                    </a:p>
                  </a:txBody>
                  <a:tcPr marL="58128" marR="58128" marT="29064" marB="29064"/>
                </a:tc>
                <a:tc>
                  <a:txBody>
                    <a:bodyPr/>
                    <a:lstStyle/>
                    <a:p>
                      <a:pPr algn="ctr"/>
                      <a:r>
                        <a:rPr lang="en-US" sz="1300" dirty="0"/>
                        <a:t>1</a:t>
                      </a:r>
                    </a:p>
                  </a:txBody>
                  <a:tcPr marL="58128" marR="58128" marT="29064" marB="29064"/>
                </a:tc>
                <a:tc>
                  <a:txBody>
                    <a:bodyPr/>
                    <a:lstStyle/>
                    <a:p>
                      <a:pPr algn="ctr"/>
                      <a:r>
                        <a:rPr lang="en-US" sz="1300" dirty="0"/>
                        <a:t>1</a:t>
                      </a:r>
                    </a:p>
                  </a:txBody>
                  <a:tcPr marL="58128" marR="58128" marT="29064" marB="29064"/>
                </a:tc>
                <a:extLst>
                  <a:ext uri="{0D108BD9-81ED-4DB2-BD59-A6C34878D82A}">
                    <a16:rowId xmlns:a16="http://schemas.microsoft.com/office/drawing/2014/main" val="10005"/>
                  </a:ext>
                </a:extLst>
              </a:tr>
              <a:tr h="251888">
                <a:tc>
                  <a:txBody>
                    <a:bodyPr/>
                    <a:lstStyle/>
                    <a:p>
                      <a:endParaRPr lang="en-US" sz="1300" dirty="0"/>
                    </a:p>
                  </a:txBody>
                  <a:tcPr marL="58128" marR="58128" marT="29064" marB="29064"/>
                </a:tc>
                <a:tc>
                  <a:txBody>
                    <a:bodyPr/>
                    <a:lstStyle/>
                    <a:p>
                      <a:pPr algn="ctr"/>
                      <a:endParaRPr lang="en-US" sz="1300" dirty="0"/>
                    </a:p>
                  </a:txBody>
                  <a:tcPr marL="58128" marR="58128" marT="29064" marB="29064"/>
                </a:tc>
                <a:tc>
                  <a:txBody>
                    <a:bodyPr/>
                    <a:lstStyle/>
                    <a:p>
                      <a:pPr algn="ctr"/>
                      <a:endParaRPr lang="en-US" sz="1300" dirty="0"/>
                    </a:p>
                  </a:txBody>
                  <a:tcPr marL="58128" marR="58128" marT="29064" marB="29064"/>
                </a:tc>
                <a:tc>
                  <a:txBody>
                    <a:bodyPr/>
                    <a:lstStyle/>
                    <a:p>
                      <a:pPr algn="ctr"/>
                      <a:endParaRPr lang="en-US" sz="1300" dirty="0"/>
                    </a:p>
                  </a:txBody>
                  <a:tcPr marL="58128" marR="58128" marT="29064" marB="29064"/>
                </a:tc>
                <a:extLst>
                  <a:ext uri="{0D108BD9-81ED-4DB2-BD59-A6C34878D82A}">
                    <a16:rowId xmlns:a16="http://schemas.microsoft.com/office/drawing/2014/main" val="10006"/>
                  </a:ext>
                </a:extLst>
              </a:tr>
              <a:tr h="334191">
                <a:tc>
                  <a:txBody>
                    <a:bodyPr/>
                    <a:lstStyle/>
                    <a:p>
                      <a:r>
                        <a:rPr lang="en-US" sz="1300" dirty="0"/>
                        <a:t>Total</a:t>
                      </a:r>
                      <a:endParaRPr lang="en-US" sz="1300" b="1" dirty="0"/>
                    </a:p>
                  </a:txBody>
                  <a:tcPr marL="58128" marR="58128" marT="29064" marB="29064"/>
                </a:tc>
                <a:tc>
                  <a:txBody>
                    <a:bodyPr/>
                    <a:lstStyle/>
                    <a:p>
                      <a:pPr algn="ctr"/>
                      <a:r>
                        <a:rPr lang="en-US" sz="1300" b="1" dirty="0"/>
                        <a:t>9</a:t>
                      </a:r>
                    </a:p>
                  </a:txBody>
                  <a:tcPr marL="58128" marR="58128" marT="29064" marB="29064"/>
                </a:tc>
                <a:tc>
                  <a:txBody>
                    <a:bodyPr/>
                    <a:lstStyle/>
                    <a:p>
                      <a:pPr algn="ctr"/>
                      <a:r>
                        <a:rPr lang="en-US" sz="1300" b="1" dirty="0"/>
                        <a:t>17</a:t>
                      </a:r>
                    </a:p>
                  </a:txBody>
                  <a:tcPr marL="58128" marR="58128" marT="29064" marB="29064"/>
                </a:tc>
                <a:tc>
                  <a:txBody>
                    <a:bodyPr/>
                    <a:lstStyle/>
                    <a:p>
                      <a:pPr algn="ctr"/>
                      <a:r>
                        <a:rPr lang="en-US" sz="1300" b="1" dirty="0"/>
                        <a:t>26</a:t>
                      </a:r>
                    </a:p>
                  </a:txBody>
                  <a:tcPr marL="58128" marR="58128" marT="29064" marB="29064"/>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BC3C8487-FBD8-B143-A071-509FDC6F3178}"/>
              </a:ext>
            </a:extLst>
          </p:cNvPr>
          <p:cNvSpPr txBox="1"/>
          <p:nvPr/>
        </p:nvSpPr>
        <p:spPr>
          <a:xfrm>
            <a:off x="6166338" y="-3282462"/>
            <a:ext cx="184731" cy="369332"/>
          </a:xfrm>
          <a:prstGeom prst="rect">
            <a:avLst/>
          </a:prstGeom>
          <a:noFill/>
        </p:spPr>
        <p:txBody>
          <a:bodyPr wrap="none" rtlCol="0">
            <a:spAutoFit/>
          </a:bodyPr>
          <a:lstStyle/>
          <a:p>
            <a:endParaRPr lang="en-US" dirty="0"/>
          </a:p>
        </p:txBody>
      </p:sp>
      <p:pic>
        <p:nvPicPr>
          <p:cNvPr id="1030" name="Picture 6" descr="714 Wrestling Ring Illustrations &amp; Clip Art - iStock">
            <a:extLst>
              <a:ext uri="{FF2B5EF4-FFF2-40B4-BE49-F238E27FC236}">
                <a16:creationId xmlns:a16="http://schemas.microsoft.com/office/drawing/2014/main" id="{FBC1074C-130A-8F47-954A-1C97BD2BDC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4236" y="304800"/>
            <a:ext cx="3327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9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AB82-1A86-F64E-B7FA-14B399C9E5D7}"/>
              </a:ext>
            </a:extLst>
          </p:cNvPr>
          <p:cNvSpPr>
            <a:spLocks noGrp="1"/>
          </p:cNvSpPr>
          <p:nvPr>
            <p:ph type="title"/>
          </p:nvPr>
        </p:nvSpPr>
        <p:spPr>
          <a:xfrm>
            <a:off x="762000" y="438150"/>
            <a:ext cx="6859587" cy="1143000"/>
          </a:xfrm>
        </p:spPr>
        <p:txBody>
          <a:bodyPr/>
          <a:lstStyle/>
          <a:p>
            <a:r>
              <a:rPr lang="en-US" dirty="0"/>
              <a:t>So where are we now?</a:t>
            </a:r>
          </a:p>
        </p:txBody>
      </p:sp>
      <p:sp>
        <p:nvSpPr>
          <p:cNvPr id="3" name="Content Placeholder 2">
            <a:extLst>
              <a:ext uri="{FF2B5EF4-FFF2-40B4-BE49-F238E27FC236}">
                <a16:creationId xmlns:a16="http://schemas.microsoft.com/office/drawing/2014/main" id="{A7E2DC37-D580-8C42-B113-3EC3DBE10973}"/>
              </a:ext>
            </a:extLst>
          </p:cNvPr>
          <p:cNvSpPr>
            <a:spLocks noGrp="1"/>
          </p:cNvSpPr>
          <p:nvPr>
            <p:ph idx="1"/>
          </p:nvPr>
        </p:nvSpPr>
        <p:spPr>
          <a:xfrm>
            <a:off x="924969" y="1295400"/>
            <a:ext cx="9067800" cy="4267200"/>
          </a:xfrm>
        </p:spPr>
        <p:txBody>
          <a:bodyPr/>
          <a:lstStyle/>
          <a:p>
            <a:r>
              <a:rPr lang="en-US" sz="2800" dirty="0">
                <a:solidFill>
                  <a:schemeClr val="tx2"/>
                </a:solidFill>
              </a:rPr>
              <a:t>3rd Round:  7 Finalists and 8 Alternates</a:t>
            </a:r>
          </a:p>
          <a:p>
            <a:pPr lvl="1"/>
            <a:r>
              <a:rPr lang="en-US" sz="2400" b="1" dirty="0">
                <a:solidFill>
                  <a:schemeClr val="accent2"/>
                </a:solidFill>
              </a:rPr>
              <a:t>Finalists</a:t>
            </a:r>
            <a:r>
              <a:rPr lang="en-US" sz="2400" dirty="0"/>
              <a:t>:   most promising algorithms we expect to be ready for standardization at the end of the 3</a:t>
            </a:r>
            <a:r>
              <a:rPr lang="en-US" sz="2400" baseline="30000" dirty="0"/>
              <a:t>rd</a:t>
            </a:r>
            <a:r>
              <a:rPr lang="en-US" sz="2400" dirty="0"/>
              <a:t> round</a:t>
            </a:r>
          </a:p>
          <a:p>
            <a:pPr lvl="1"/>
            <a:r>
              <a:rPr lang="en-US" sz="2400" b="1" dirty="0">
                <a:solidFill>
                  <a:srgbClr val="7030A0"/>
                </a:solidFill>
              </a:rPr>
              <a:t>Alternates</a:t>
            </a:r>
            <a:r>
              <a:rPr lang="en-US" sz="2400" dirty="0"/>
              <a:t>:  candidates for potential standardization, most likely after another (4</a:t>
            </a:r>
            <a:r>
              <a:rPr lang="en-US" sz="2400" baseline="30000" dirty="0"/>
              <a:t>th</a:t>
            </a:r>
            <a:r>
              <a:rPr lang="en-US" sz="2400" dirty="0"/>
              <a:t>) round</a:t>
            </a:r>
          </a:p>
          <a:p>
            <a:endParaRPr lang="en-US" dirty="0"/>
          </a:p>
        </p:txBody>
      </p:sp>
      <p:graphicFrame>
        <p:nvGraphicFramePr>
          <p:cNvPr id="4" name="Table 4">
            <a:extLst>
              <a:ext uri="{FF2B5EF4-FFF2-40B4-BE49-F238E27FC236}">
                <a16:creationId xmlns:a16="http://schemas.microsoft.com/office/drawing/2014/main" id="{27A236AE-356B-7544-A3F2-77C765BC79A3}"/>
              </a:ext>
            </a:extLst>
          </p:cNvPr>
          <p:cNvGraphicFramePr>
            <a:graphicFrameLocks noGrp="1"/>
          </p:cNvGraphicFramePr>
          <p:nvPr>
            <p:extLst>
              <p:ext uri="{D42A27DB-BD31-4B8C-83A1-F6EECF244321}">
                <p14:modId xmlns:p14="http://schemas.microsoft.com/office/powerpoint/2010/main" val="1442258104"/>
              </p:ext>
            </p:extLst>
          </p:nvPr>
        </p:nvGraphicFramePr>
        <p:xfrm>
          <a:off x="1866107" y="3763378"/>
          <a:ext cx="7185524" cy="2694572"/>
        </p:xfrm>
        <a:graphic>
          <a:graphicData uri="http://schemas.openxmlformats.org/drawingml/2006/table">
            <a:tbl>
              <a:tblPr firstRow="1" bandRow="1">
                <a:tableStyleId>{8A107856-5554-42FB-B03E-39F5DBC370BA}</a:tableStyleId>
              </a:tblPr>
              <a:tblGrid>
                <a:gridCol w="1816181">
                  <a:extLst>
                    <a:ext uri="{9D8B030D-6E8A-4147-A177-3AD203B41FA5}">
                      <a16:colId xmlns:a16="http://schemas.microsoft.com/office/drawing/2014/main" val="3048757729"/>
                    </a:ext>
                  </a:extLst>
                </a:gridCol>
                <a:gridCol w="2974168">
                  <a:extLst>
                    <a:ext uri="{9D8B030D-6E8A-4147-A177-3AD203B41FA5}">
                      <a16:colId xmlns:a16="http://schemas.microsoft.com/office/drawing/2014/main" val="2661623699"/>
                    </a:ext>
                  </a:extLst>
                </a:gridCol>
                <a:gridCol w="2395175">
                  <a:extLst>
                    <a:ext uri="{9D8B030D-6E8A-4147-A177-3AD203B41FA5}">
                      <a16:colId xmlns:a16="http://schemas.microsoft.com/office/drawing/2014/main" val="2856026554"/>
                    </a:ext>
                  </a:extLst>
                </a:gridCol>
              </a:tblGrid>
              <a:tr h="377240">
                <a:tc>
                  <a:txBody>
                    <a:bodyPr/>
                    <a:lstStyle/>
                    <a:p>
                      <a:endParaRPr lang="en-US" sz="1600" dirty="0"/>
                    </a:p>
                  </a:txBody>
                  <a:tcPr marL="80837" marR="80837" marT="40419" marB="40419"/>
                </a:tc>
                <a:tc>
                  <a:txBody>
                    <a:bodyPr/>
                    <a:lstStyle/>
                    <a:p>
                      <a:pPr algn="ctr"/>
                      <a:r>
                        <a:rPr lang="en-US" sz="1900" dirty="0">
                          <a:solidFill>
                            <a:schemeClr val="accent2"/>
                          </a:solidFill>
                        </a:rPr>
                        <a:t>Finalists</a:t>
                      </a:r>
                    </a:p>
                  </a:txBody>
                  <a:tcPr marL="80837" marR="80837" marT="40419" marB="40419"/>
                </a:tc>
                <a:tc>
                  <a:txBody>
                    <a:bodyPr/>
                    <a:lstStyle/>
                    <a:p>
                      <a:pPr algn="ctr"/>
                      <a:r>
                        <a:rPr lang="en-US" sz="1900" dirty="0">
                          <a:solidFill>
                            <a:srgbClr val="7030A0"/>
                          </a:solidFill>
                        </a:rPr>
                        <a:t>Alternates</a:t>
                      </a:r>
                    </a:p>
                  </a:txBody>
                  <a:tcPr marL="80837" marR="80837" marT="40419" marB="40419"/>
                </a:tc>
                <a:extLst>
                  <a:ext uri="{0D108BD9-81ED-4DB2-BD59-A6C34878D82A}">
                    <a16:rowId xmlns:a16="http://schemas.microsoft.com/office/drawing/2014/main" val="1894582311"/>
                  </a:ext>
                </a:extLst>
              </a:tr>
              <a:tr h="1428123">
                <a:tc>
                  <a:txBody>
                    <a:bodyPr/>
                    <a:lstStyle/>
                    <a:p>
                      <a:endParaRPr lang="en-US" sz="1600" dirty="0"/>
                    </a:p>
                    <a:p>
                      <a:endParaRPr lang="en-US" sz="1600" dirty="0"/>
                    </a:p>
                    <a:p>
                      <a:r>
                        <a:rPr lang="en-US" sz="1600" dirty="0"/>
                        <a:t>KEMs/Encryption</a:t>
                      </a:r>
                    </a:p>
                  </a:txBody>
                  <a:tcPr marL="80837" marR="80837" marT="40419" marB="40419"/>
                </a:tc>
                <a:tc>
                  <a:txBody>
                    <a:bodyPr/>
                    <a:lstStyle/>
                    <a:p>
                      <a:pPr algn="ctr"/>
                      <a:r>
                        <a:rPr lang="en-US" sz="1700" dirty="0" err="1"/>
                        <a:t>Kyber</a:t>
                      </a:r>
                      <a:br>
                        <a:rPr lang="en-US" sz="1700" dirty="0"/>
                      </a:br>
                      <a:r>
                        <a:rPr lang="en-US" sz="1700" dirty="0"/>
                        <a:t>NTRU</a:t>
                      </a:r>
                    </a:p>
                    <a:p>
                      <a:pPr algn="ctr"/>
                      <a:r>
                        <a:rPr lang="en-US" sz="1700" dirty="0"/>
                        <a:t>SABER</a:t>
                      </a:r>
                    </a:p>
                    <a:p>
                      <a:pPr algn="ctr"/>
                      <a:r>
                        <a:rPr lang="en-US" sz="1700" dirty="0"/>
                        <a:t>Classic </a:t>
                      </a:r>
                      <a:r>
                        <a:rPr lang="en-US" sz="1700" dirty="0" err="1"/>
                        <a:t>McEliece</a:t>
                      </a:r>
                      <a:endParaRPr lang="en-US" sz="1700" dirty="0"/>
                    </a:p>
                  </a:txBody>
                  <a:tcPr marL="80837" marR="80837" marT="40419" marB="40419"/>
                </a:tc>
                <a:tc>
                  <a:txBody>
                    <a:bodyPr/>
                    <a:lstStyle/>
                    <a:p>
                      <a:pPr algn="ctr"/>
                      <a:r>
                        <a:rPr lang="en-US" sz="1700" dirty="0"/>
                        <a:t>Bike</a:t>
                      </a:r>
                    </a:p>
                    <a:p>
                      <a:pPr algn="ctr"/>
                      <a:r>
                        <a:rPr lang="en-US" sz="1700" dirty="0" err="1"/>
                        <a:t>FrodoKEM</a:t>
                      </a:r>
                      <a:endParaRPr lang="en-US" sz="1700" dirty="0"/>
                    </a:p>
                    <a:p>
                      <a:pPr algn="ctr"/>
                      <a:r>
                        <a:rPr lang="en-US" sz="1700" dirty="0"/>
                        <a:t>HQC</a:t>
                      </a:r>
                    </a:p>
                    <a:p>
                      <a:pPr algn="ctr"/>
                      <a:r>
                        <a:rPr lang="en-US" sz="1700" dirty="0" err="1"/>
                        <a:t>NTRUprime</a:t>
                      </a:r>
                      <a:endParaRPr lang="en-US" sz="1700" dirty="0"/>
                    </a:p>
                    <a:p>
                      <a:pPr algn="ctr"/>
                      <a:r>
                        <a:rPr lang="en-US" sz="1700" dirty="0"/>
                        <a:t>SIKE</a:t>
                      </a:r>
                    </a:p>
                  </a:txBody>
                  <a:tcPr marL="80837" marR="80837" marT="40419" marB="40419"/>
                </a:tc>
                <a:extLst>
                  <a:ext uri="{0D108BD9-81ED-4DB2-BD59-A6C34878D82A}">
                    <a16:rowId xmlns:a16="http://schemas.microsoft.com/office/drawing/2014/main" val="4101367315"/>
                  </a:ext>
                </a:extLst>
              </a:tr>
              <a:tr h="889209">
                <a:tc>
                  <a:txBody>
                    <a:bodyPr/>
                    <a:lstStyle/>
                    <a:p>
                      <a:endParaRPr lang="en-US" sz="1600" dirty="0"/>
                    </a:p>
                    <a:p>
                      <a:r>
                        <a:rPr lang="en-US" sz="1600" dirty="0"/>
                        <a:t>Signatures</a:t>
                      </a:r>
                    </a:p>
                  </a:txBody>
                  <a:tcPr marL="80837" marR="80837" marT="40419" marB="40419"/>
                </a:tc>
                <a:tc>
                  <a:txBody>
                    <a:bodyPr/>
                    <a:lstStyle/>
                    <a:p>
                      <a:pPr algn="ctr"/>
                      <a:r>
                        <a:rPr lang="en-US" sz="1700" dirty="0"/>
                        <a:t>Dilithium</a:t>
                      </a:r>
                    </a:p>
                    <a:p>
                      <a:pPr algn="ctr"/>
                      <a:r>
                        <a:rPr lang="en-US" sz="1700" dirty="0"/>
                        <a:t>Falcon</a:t>
                      </a:r>
                    </a:p>
                    <a:p>
                      <a:pPr algn="ctr"/>
                      <a:r>
                        <a:rPr lang="en-US" sz="1700" dirty="0"/>
                        <a:t>Rainbow</a:t>
                      </a:r>
                    </a:p>
                  </a:txBody>
                  <a:tcPr marL="80837" marR="80837" marT="40419" marB="40419"/>
                </a:tc>
                <a:tc>
                  <a:txBody>
                    <a:bodyPr/>
                    <a:lstStyle/>
                    <a:p>
                      <a:pPr algn="ctr"/>
                      <a:r>
                        <a:rPr lang="en-US" sz="1700" dirty="0" err="1"/>
                        <a:t>GeMSS</a:t>
                      </a:r>
                      <a:endParaRPr lang="en-US" sz="1700" dirty="0"/>
                    </a:p>
                    <a:p>
                      <a:pPr algn="ctr"/>
                      <a:r>
                        <a:rPr lang="en-US" sz="1700" dirty="0"/>
                        <a:t>Picnic</a:t>
                      </a:r>
                    </a:p>
                    <a:p>
                      <a:pPr algn="ctr"/>
                      <a:r>
                        <a:rPr lang="en-US" sz="1700" dirty="0"/>
                        <a:t>SPHINCS+</a:t>
                      </a:r>
                    </a:p>
                  </a:txBody>
                  <a:tcPr marL="80837" marR="80837" marT="40419" marB="40419"/>
                </a:tc>
                <a:extLst>
                  <a:ext uri="{0D108BD9-81ED-4DB2-BD59-A6C34878D82A}">
                    <a16:rowId xmlns:a16="http://schemas.microsoft.com/office/drawing/2014/main" val="3756122884"/>
                  </a:ext>
                </a:extLst>
              </a:tr>
            </a:tbl>
          </a:graphicData>
        </a:graphic>
      </p:graphicFrame>
    </p:spTree>
    <p:extLst>
      <p:ext uri="{BB962C8B-B14F-4D97-AF65-F5344CB8AC3E}">
        <p14:creationId xmlns:p14="http://schemas.microsoft.com/office/powerpoint/2010/main" val="142103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2602A-45B8-204D-A7B2-A4053CC6B15D}"/>
              </a:ext>
            </a:extLst>
          </p:cNvPr>
          <p:cNvSpPr>
            <a:spLocks noGrp="1"/>
          </p:cNvSpPr>
          <p:nvPr>
            <p:ph type="title"/>
          </p:nvPr>
        </p:nvSpPr>
        <p:spPr/>
        <p:txBody>
          <a:bodyPr/>
          <a:lstStyle/>
          <a:p>
            <a:r>
              <a:rPr lang="en-US" dirty="0"/>
              <a:t>The KEMs</a:t>
            </a:r>
          </a:p>
        </p:txBody>
      </p:sp>
      <p:sp>
        <p:nvSpPr>
          <p:cNvPr id="3" name="Content Placeholder 2">
            <a:extLst>
              <a:ext uri="{FF2B5EF4-FFF2-40B4-BE49-F238E27FC236}">
                <a16:creationId xmlns:a16="http://schemas.microsoft.com/office/drawing/2014/main" id="{6602295B-16C5-0E42-B3C4-62F6932AB6F7}"/>
              </a:ext>
            </a:extLst>
          </p:cNvPr>
          <p:cNvSpPr>
            <a:spLocks noGrp="1"/>
          </p:cNvSpPr>
          <p:nvPr>
            <p:ph idx="1"/>
          </p:nvPr>
        </p:nvSpPr>
        <p:spPr>
          <a:xfrm>
            <a:off x="838200" y="1447800"/>
            <a:ext cx="7696200" cy="5045529"/>
          </a:xfrm>
        </p:spPr>
        <p:txBody>
          <a:bodyPr>
            <a:normAutofit fontScale="92500" lnSpcReduction="10000"/>
          </a:bodyPr>
          <a:lstStyle/>
          <a:p>
            <a:r>
              <a:rPr lang="en-US" sz="2200" dirty="0"/>
              <a:t>The lattice KEMs</a:t>
            </a:r>
          </a:p>
          <a:p>
            <a:pPr lvl="1"/>
            <a:r>
              <a:rPr lang="en-US" dirty="0"/>
              <a:t>The finalists </a:t>
            </a:r>
            <a:r>
              <a:rPr lang="en-US" b="1" dirty="0" err="1">
                <a:solidFill>
                  <a:schemeClr val="accent4"/>
                </a:solidFill>
              </a:rPr>
              <a:t>Kyber</a:t>
            </a:r>
            <a:r>
              <a:rPr lang="en-US" b="1" dirty="0">
                <a:solidFill>
                  <a:schemeClr val="accent4"/>
                </a:solidFill>
              </a:rPr>
              <a:t>, NTRU, SABER</a:t>
            </a:r>
            <a:r>
              <a:rPr lang="en-US" b="1" dirty="0"/>
              <a:t> </a:t>
            </a:r>
            <a:r>
              <a:rPr lang="en-US" dirty="0"/>
              <a:t>are based on structured lattices</a:t>
            </a:r>
          </a:p>
          <a:p>
            <a:pPr lvl="2"/>
            <a:r>
              <a:rPr lang="en-US" sz="1600" dirty="0"/>
              <a:t>All three have good performance (in terms of efficiency and key/ciphertext sizes)</a:t>
            </a:r>
          </a:p>
          <a:p>
            <a:pPr lvl="2"/>
            <a:r>
              <a:rPr lang="en-US" sz="1600" i="1" dirty="0"/>
              <a:t>NIST expects to select at most one for standardization</a:t>
            </a:r>
            <a:endParaRPr lang="en-US" sz="1800" dirty="0"/>
          </a:p>
          <a:p>
            <a:pPr lvl="1"/>
            <a:r>
              <a:rPr lang="en-US" dirty="0"/>
              <a:t>The alternates </a:t>
            </a:r>
            <a:r>
              <a:rPr lang="en-US" b="1" dirty="0" err="1">
                <a:solidFill>
                  <a:schemeClr val="accent4"/>
                </a:solidFill>
              </a:rPr>
              <a:t>NTRUprime</a:t>
            </a:r>
            <a:r>
              <a:rPr lang="en-US" dirty="0"/>
              <a:t> and </a:t>
            </a:r>
            <a:r>
              <a:rPr lang="en-US" b="1" dirty="0" err="1">
                <a:solidFill>
                  <a:schemeClr val="accent4"/>
                </a:solidFill>
              </a:rPr>
              <a:t>FrodoKEM</a:t>
            </a:r>
            <a:r>
              <a:rPr lang="en-US" dirty="0"/>
              <a:t> are also based on lattices</a:t>
            </a:r>
          </a:p>
          <a:p>
            <a:pPr lvl="2"/>
            <a:r>
              <a:rPr lang="en-US" sz="1600" dirty="0" err="1"/>
              <a:t>NTRUprime</a:t>
            </a:r>
            <a:r>
              <a:rPr lang="en-US" sz="1600" dirty="0"/>
              <a:t> uses structured lattices, while </a:t>
            </a:r>
            <a:r>
              <a:rPr lang="en-US" sz="1600" dirty="0" err="1"/>
              <a:t>FrodoKEM</a:t>
            </a:r>
            <a:r>
              <a:rPr lang="en-US" sz="1600" dirty="0"/>
              <a:t> does not</a:t>
            </a:r>
          </a:p>
          <a:p>
            <a:pPr lvl="2"/>
            <a:endParaRPr lang="en-US" sz="1600" dirty="0"/>
          </a:p>
          <a:p>
            <a:r>
              <a:rPr lang="en-US" sz="2200" dirty="0"/>
              <a:t>The other KEMs</a:t>
            </a:r>
          </a:p>
          <a:p>
            <a:pPr lvl="1"/>
            <a:r>
              <a:rPr lang="en-US" dirty="0"/>
              <a:t>The finalist </a:t>
            </a:r>
            <a:r>
              <a:rPr lang="en-US" b="1" dirty="0">
                <a:solidFill>
                  <a:schemeClr val="accent4"/>
                </a:solidFill>
              </a:rPr>
              <a:t>Classic </a:t>
            </a:r>
            <a:r>
              <a:rPr lang="en-US" b="1" dirty="0" err="1">
                <a:solidFill>
                  <a:schemeClr val="accent4"/>
                </a:solidFill>
              </a:rPr>
              <a:t>McEliece</a:t>
            </a:r>
            <a:r>
              <a:rPr lang="en-US" dirty="0"/>
              <a:t> is code-based</a:t>
            </a:r>
          </a:p>
          <a:p>
            <a:pPr lvl="2"/>
            <a:r>
              <a:rPr lang="en-US" sz="1600" dirty="0"/>
              <a:t>Older, Very large public keys, small ciphertexts</a:t>
            </a:r>
          </a:p>
          <a:p>
            <a:pPr lvl="1"/>
            <a:r>
              <a:rPr lang="en-US" dirty="0"/>
              <a:t>The alternates </a:t>
            </a:r>
            <a:r>
              <a:rPr lang="en-US" b="1" dirty="0">
                <a:solidFill>
                  <a:schemeClr val="accent4"/>
                </a:solidFill>
              </a:rPr>
              <a:t>BIKE</a:t>
            </a:r>
            <a:r>
              <a:rPr lang="en-US" dirty="0"/>
              <a:t> and </a:t>
            </a:r>
            <a:r>
              <a:rPr lang="en-US" b="1" dirty="0">
                <a:solidFill>
                  <a:schemeClr val="accent4"/>
                </a:solidFill>
              </a:rPr>
              <a:t>HQC</a:t>
            </a:r>
            <a:r>
              <a:rPr lang="en-US" dirty="0"/>
              <a:t> are based on structured codes</a:t>
            </a:r>
          </a:p>
          <a:p>
            <a:pPr lvl="2"/>
            <a:r>
              <a:rPr lang="en-US" sz="1600" dirty="0"/>
              <a:t>Both have much smaller public key sizes than Classic </a:t>
            </a:r>
            <a:r>
              <a:rPr lang="en-US" sz="1600" dirty="0" err="1"/>
              <a:t>McEliece</a:t>
            </a:r>
            <a:endParaRPr lang="en-US" sz="1600" dirty="0"/>
          </a:p>
          <a:p>
            <a:pPr lvl="1"/>
            <a:r>
              <a:rPr lang="en-US" dirty="0"/>
              <a:t>The alternate </a:t>
            </a:r>
            <a:r>
              <a:rPr lang="en-US" b="1" dirty="0">
                <a:solidFill>
                  <a:schemeClr val="accent4"/>
                </a:solidFill>
              </a:rPr>
              <a:t>SIKE</a:t>
            </a:r>
            <a:r>
              <a:rPr lang="en-US" dirty="0"/>
              <a:t> is based on isogenies of elliptic curves</a:t>
            </a:r>
          </a:p>
          <a:p>
            <a:pPr lvl="2"/>
            <a:r>
              <a:rPr lang="en-US" sz="1600" dirty="0"/>
              <a:t>Small key/ciphertext sizes, slower than other candidates</a:t>
            </a:r>
          </a:p>
          <a:p>
            <a:endParaRPr lang="en-US" sz="2000" dirty="0"/>
          </a:p>
          <a:p>
            <a:pPr lvl="1"/>
            <a:endParaRPr lang="en-US" sz="1500" dirty="0"/>
          </a:p>
          <a:p>
            <a:endParaRPr lang="en-US" dirty="0"/>
          </a:p>
        </p:txBody>
      </p:sp>
      <p:pic>
        <p:nvPicPr>
          <p:cNvPr id="4" name="Picture 2" descr="Towards Post-Quantum Cryptography in TLS">
            <a:extLst>
              <a:ext uri="{FF2B5EF4-FFF2-40B4-BE49-F238E27FC236}">
                <a16:creationId xmlns:a16="http://schemas.microsoft.com/office/drawing/2014/main" id="{7E631591-98BF-1E45-8634-DFA0E16B3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767" y="399263"/>
            <a:ext cx="3208683" cy="18771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F4DA816-3A1B-ED4E-856A-23127077FD7C}"/>
              </a:ext>
            </a:extLst>
          </p:cNvPr>
          <p:cNvGrpSpPr/>
          <p:nvPr/>
        </p:nvGrpSpPr>
        <p:grpSpPr>
          <a:xfrm>
            <a:off x="8865444" y="2491932"/>
            <a:ext cx="2793156" cy="2378923"/>
            <a:chOff x="8739290" y="1017828"/>
            <a:chExt cx="2980794" cy="2538733"/>
          </a:xfrm>
        </p:grpSpPr>
        <p:sp>
          <p:nvSpPr>
            <p:cNvPr id="6" name="Cube 5">
              <a:extLst>
                <a:ext uri="{FF2B5EF4-FFF2-40B4-BE49-F238E27FC236}">
                  <a16:creationId xmlns:a16="http://schemas.microsoft.com/office/drawing/2014/main" id="{271B2189-F4E8-2448-AD19-50BA02272004}"/>
                </a:ext>
              </a:extLst>
            </p:cNvPr>
            <p:cNvSpPr/>
            <p:nvPr/>
          </p:nvSpPr>
          <p:spPr>
            <a:xfrm>
              <a:off x="9288587" y="1318508"/>
              <a:ext cx="1934103" cy="1788807"/>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a:extLst>
                <a:ext uri="{FF2B5EF4-FFF2-40B4-BE49-F238E27FC236}">
                  <a16:creationId xmlns:a16="http://schemas.microsoft.com/office/drawing/2014/main" id="{1386A9D0-3879-3049-9999-6AC050BAAFFC}"/>
                </a:ext>
              </a:extLst>
            </p:cNvPr>
            <p:cNvCxnSpPr>
              <a:cxnSpLocks/>
            </p:cNvCxnSpPr>
            <p:nvPr/>
          </p:nvCxnSpPr>
          <p:spPr>
            <a:xfrm flipV="1">
              <a:off x="9745668" y="2668697"/>
              <a:ext cx="1477022" cy="3251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2B1FD8-2078-9842-B1B6-A47C974D0395}"/>
                </a:ext>
              </a:extLst>
            </p:cNvPr>
            <p:cNvCxnSpPr>
              <a:cxnSpLocks/>
            </p:cNvCxnSpPr>
            <p:nvPr/>
          </p:nvCxnSpPr>
          <p:spPr>
            <a:xfrm flipH="1">
              <a:off x="9288588" y="2684953"/>
              <a:ext cx="457079" cy="42236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E59B3F8-580C-7348-B447-4929F57C149A}"/>
                </a:ext>
              </a:extLst>
            </p:cNvPr>
            <p:cNvCxnSpPr>
              <a:cxnSpLocks/>
            </p:cNvCxnSpPr>
            <p:nvPr/>
          </p:nvCxnSpPr>
          <p:spPr>
            <a:xfrm>
              <a:off x="9745668" y="1299179"/>
              <a:ext cx="0" cy="14163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4EBB44B-D111-F14F-83EE-3FC2876A1E7A}"/>
                </a:ext>
              </a:extLst>
            </p:cNvPr>
            <p:cNvSpPr txBox="1"/>
            <p:nvPr/>
          </p:nvSpPr>
          <p:spPr>
            <a:xfrm>
              <a:off x="9730091" y="2424211"/>
              <a:ext cx="536223" cy="480590"/>
            </a:xfrm>
            <a:prstGeom prst="rect">
              <a:avLst/>
            </a:prstGeom>
            <a:noFill/>
          </p:spPr>
          <p:txBody>
            <a:bodyPr wrap="square" rtlCol="0">
              <a:spAutoFit/>
            </a:bodyPr>
            <a:lstStyle/>
            <a:p>
              <a:r>
                <a:rPr lang="en-US" sz="900"/>
                <a:t>(000)</a:t>
              </a:r>
            </a:p>
          </p:txBody>
        </p:sp>
        <p:sp>
          <p:nvSpPr>
            <p:cNvPr id="11" name="TextBox 10">
              <a:extLst>
                <a:ext uri="{FF2B5EF4-FFF2-40B4-BE49-F238E27FC236}">
                  <a16:creationId xmlns:a16="http://schemas.microsoft.com/office/drawing/2014/main" id="{6AF27AF1-FC7F-054C-999B-90346FB2B8CE}"/>
                </a:ext>
              </a:extLst>
            </p:cNvPr>
            <p:cNvSpPr txBox="1"/>
            <p:nvPr/>
          </p:nvSpPr>
          <p:spPr>
            <a:xfrm>
              <a:off x="10346659" y="1487990"/>
              <a:ext cx="536223" cy="480590"/>
            </a:xfrm>
            <a:prstGeom prst="rect">
              <a:avLst/>
            </a:prstGeom>
            <a:noFill/>
          </p:spPr>
          <p:txBody>
            <a:bodyPr wrap="square" rtlCol="0">
              <a:spAutoFit/>
            </a:bodyPr>
            <a:lstStyle/>
            <a:p>
              <a:r>
                <a:rPr lang="en-US" sz="900"/>
                <a:t>(111)</a:t>
              </a:r>
            </a:p>
          </p:txBody>
        </p:sp>
        <p:sp>
          <p:nvSpPr>
            <p:cNvPr id="12" name="TextBox 11">
              <a:extLst>
                <a:ext uri="{FF2B5EF4-FFF2-40B4-BE49-F238E27FC236}">
                  <a16:creationId xmlns:a16="http://schemas.microsoft.com/office/drawing/2014/main" id="{89B8137C-4742-3144-B104-C066ED4A211C}"/>
                </a:ext>
              </a:extLst>
            </p:cNvPr>
            <p:cNvSpPr txBox="1"/>
            <p:nvPr/>
          </p:nvSpPr>
          <p:spPr>
            <a:xfrm>
              <a:off x="10699542" y="3069586"/>
              <a:ext cx="536223" cy="480590"/>
            </a:xfrm>
            <a:prstGeom prst="rect">
              <a:avLst/>
            </a:prstGeom>
            <a:noFill/>
          </p:spPr>
          <p:txBody>
            <a:bodyPr wrap="square" rtlCol="0">
              <a:spAutoFit/>
            </a:bodyPr>
            <a:lstStyle/>
            <a:p>
              <a:r>
                <a:rPr lang="en-US" sz="900"/>
                <a:t>(110)</a:t>
              </a:r>
            </a:p>
          </p:txBody>
        </p:sp>
        <p:sp>
          <p:nvSpPr>
            <p:cNvPr id="13" name="TextBox 12">
              <a:extLst>
                <a:ext uri="{FF2B5EF4-FFF2-40B4-BE49-F238E27FC236}">
                  <a16:creationId xmlns:a16="http://schemas.microsoft.com/office/drawing/2014/main" id="{02AC0316-8AF4-F54A-8C54-E74E050571DB}"/>
                </a:ext>
              </a:extLst>
            </p:cNvPr>
            <p:cNvSpPr txBox="1"/>
            <p:nvPr/>
          </p:nvSpPr>
          <p:spPr>
            <a:xfrm>
              <a:off x="11183861" y="2516325"/>
              <a:ext cx="536223" cy="480590"/>
            </a:xfrm>
            <a:prstGeom prst="rect">
              <a:avLst/>
            </a:prstGeom>
            <a:noFill/>
          </p:spPr>
          <p:txBody>
            <a:bodyPr wrap="square" rtlCol="0">
              <a:spAutoFit/>
            </a:bodyPr>
            <a:lstStyle/>
            <a:p>
              <a:r>
                <a:rPr lang="en-US" sz="900"/>
                <a:t>(010)</a:t>
              </a:r>
            </a:p>
          </p:txBody>
        </p:sp>
        <p:sp>
          <p:nvSpPr>
            <p:cNvPr id="14" name="TextBox 13">
              <a:extLst>
                <a:ext uri="{FF2B5EF4-FFF2-40B4-BE49-F238E27FC236}">
                  <a16:creationId xmlns:a16="http://schemas.microsoft.com/office/drawing/2014/main" id="{2AB7BCF2-0A7B-9F44-BAAF-65CB63E0BD60}"/>
                </a:ext>
              </a:extLst>
            </p:cNvPr>
            <p:cNvSpPr txBox="1"/>
            <p:nvPr/>
          </p:nvSpPr>
          <p:spPr>
            <a:xfrm>
              <a:off x="9162265" y="3075971"/>
              <a:ext cx="536223" cy="480590"/>
            </a:xfrm>
            <a:prstGeom prst="rect">
              <a:avLst/>
            </a:prstGeom>
            <a:noFill/>
          </p:spPr>
          <p:txBody>
            <a:bodyPr wrap="square" rtlCol="0">
              <a:spAutoFit/>
            </a:bodyPr>
            <a:lstStyle/>
            <a:p>
              <a:r>
                <a:rPr lang="en-US" sz="900"/>
                <a:t>(100)</a:t>
              </a:r>
            </a:p>
          </p:txBody>
        </p:sp>
        <p:sp>
          <p:nvSpPr>
            <p:cNvPr id="15" name="TextBox 14">
              <a:extLst>
                <a:ext uri="{FF2B5EF4-FFF2-40B4-BE49-F238E27FC236}">
                  <a16:creationId xmlns:a16="http://schemas.microsoft.com/office/drawing/2014/main" id="{847589CA-B408-FC41-BEF5-E68E529BAFBC}"/>
                </a:ext>
              </a:extLst>
            </p:cNvPr>
            <p:cNvSpPr txBox="1"/>
            <p:nvPr/>
          </p:nvSpPr>
          <p:spPr>
            <a:xfrm>
              <a:off x="8739290" y="1588998"/>
              <a:ext cx="536223" cy="480590"/>
            </a:xfrm>
            <a:prstGeom prst="rect">
              <a:avLst/>
            </a:prstGeom>
            <a:noFill/>
          </p:spPr>
          <p:txBody>
            <a:bodyPr wrap="square" rtlCol="0">
              <a:spAutoFit/>
            </a:bodyPr>
            <a:lstStyle/>
            <a:p>
              <a:r>
                <a:rPr lang="en-US" sz="900"/>
                <a:t>(101)</a:t>
              </a:r>
            </a:p>
          </p:txBody>
        </p:sp>
        <p:sp>
          <p:nvSpPr>
            <p:cNvPr id="16" name="TextBox 15">
              <a:extLst>
                <a:ext uri="{FF2B5EF4-FFF2-40B4-BE49-F238E27FC236}">
                  <a16:creationId xmlns:a16="http://schemas.microsoft.com/office/drawing/2014/main" id="{917AE637-A236-C84A-BBC8-0AFF932E5D1A}"/>
                </a:ext>
              </a:extLst>
            </p:cNvPr>
            <p:cNvSpPr txBox="1"/>
            <p:nvPr/>
          </p:nvSpPr>
          <p:spPr>
            <a:xfrm>
              <a:off x="9517127" y="1017829"/>
              <a:ext cx="536223" cy="480590"/>
            </a:xfrm>
            <a:prstGeom prst="rect">
              <a:avLst/>
            </a:prstGeom>
            <a:noFill/>
          </p:spPr>
          <p:txBody>
            <a:bodyPr wrap="square" rtlCol="0">
              <a:spAutoFit/>
            </a:bodyPr>
            <a:lstStyle/>
            <a:p>
              <a:r>
                <a:rPr lang="en-US" sz="900"/>
                <a:t>(001)</a:t>
              </a:r>
            </a:p>
          </p:txBody>
        </p:sp>
        <p:sp>
          <p:nvSpPr>
            <p:cNvPr id="17" name="TextBox 16">
              <a:extLst>
                <a:ext uri="{FF2B5EF4-FFF2-40B4-BE49-F238E27FC236}">
                  <a16:creationId xmlns:a16="http://schemas.microsoft.com/office/drawing/2014/main" id="{D0ABC8C8-2FA9-8F4E-8FAA-100CDC284A9F}"/>
                </a:ext>
              </a:extLst>
            </p:cNvPr>
            <p:cNvSpPr txBox="1"/>
            <p:nvPr/>
          </p:nvSpPr>
          <p:spPr>
            <a:xfrm>
              <a:off x="11043161" y="1017828"/>
              <a:ext cx="536223" cy="480590"/>
            </a:xfrm>
            <a:prstGeom prst="rect">
              <a:avLst/>
            </a:prstGeom>
            <a:noFill/>
          </p:spPr>
          <p:txBody>
            <a:bodyPr wrap="square" rtlCol="0">
              <a:spAutoFit/>
            </a:bodyPr>
            <a:lstStyle/>
            <a:p>
              <a:r>
                <a:rPr lang="en-US" sz="900"/>
                <a:t>(011)</a:t>
              </a:r>
            </a:p>
          </p:txBody>
        </p:sp>
        <p:sp>
          <p:nvSpPr>
            <p:cNvPr id="18" name="Oval 17">
              <a:extLst>
                <a:ext uri="{FF2B5EF4-FFF2-40B4-BE49-F238E27FC236}">
                  <a16:creationId xmlns:a16="http://schemas.microsoft.com/office/drawing/2014/main" id="{0CD39008-3424-D34B-822D-5E3AEFC96318}"/>
                </a:ext>
              </a:extLst>
            </p:cNvPr>
            <p:cNvSpPr/>
            <p:nvPr/>
          </p:nvSpPr>
          <p:spPr>
            <a:xfrm>
              <a:off x="10699542" y="1716380"/>
              <a:ext cx="162790" cy="14961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Oval 18">
              <a:extLst>
                <a:ext uri="{FF2B5EF4-FFF2-40B4-BE49-F238E27FC236}">
                  <a16:creationId xmlns:a16="http://schemas.microsoft.com/office/drawing/2014/main" id="{7B7F1947-D3ED-6B46-A673-B1C481C0C299}"/>
                </a:ext>
              </a:extLst>
            </p:cNvPr>
            <p:cNvSpPr/>
            <p:nvPr/>
          </p:nvSpPr>
          <p:spPr>
            <a:xfrm>
              <a:off x="9705747" y="2613969"/>
              <a:ext cx="162790" cy="149617"/>
            </a:xfrm>
            <a:prstGeom prst="ellips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20" name="Picture 2" descr="Image result for isogeny">
            <a:extLst>
              <a:ext uri="{FF2B5EF4-FFF2-40B4-BE49-F238E27FC236}">
                <a16:creationId xmlns:a16="http://schemas.microsoft.com/office/drawing/2014/main" id="{F5FEF4B7-328F-7842-8776-C7698F22C3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0" y="4962989"/>
            <a:ext cx="2587114" cy="1666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04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9360-2800-2D42-B9EE-5291F8FA7227}"/>
              </a:ext>
            </a:extLst>
          </p:cNvPr>
          <p:cNvSpPr>
            <a:spLocks noGrp="1"/>
          </p:cNvSpPr>
          <p:nvPr>
            <p:ph type="title"/>
          </p:nvPr>
        </p:nvSpPr>
        <p:spPr>
          <a:xfrm>
            <a:off x="2438400" y="152400"/>
            <a:ext cx="6859587" cy="1143000"/>
          </a:xfrm>
        </p:spPr>
        <p:txBody>
          <a:bodyPr/>
          <a:lstStyle/>
          <a:p>
            <a:r>
              <a:rPr lang="en-US" dirty="0"/>
              <a:t>The Signatures</a:t>
            </a:r>
          </a:p>
        </p:txBody>
      </p:sp>
      <p:sp>
        <p:nvSpPr>
          <p:cNvPr id="3" name="Content Placeholder 2">
            <a:extLst>
              <a:ext uri="{FF2B5EF4-FFF2-40B4-BE49-F238E27FC236}">
                <a16:creationId xmlns:a16="http://schemas.microsoft.com/office/drawing/2014/main" id="{C98E8F70-E40C-D549-809A-7BC84708BC7C}"/>
              </a:ext>
            </a:extLst>
          </p:cNvPr>
          <p:cNvSpPr>
            <a:spLocks noGrp="1"/>
          </p:cNvSpPr>
          <p:nvPr>
            <p:ph idx="1"/>
          </p:nvPr>
        </p:nvSpPr>
        <p:spPr>
          <a:xfrm>
            <a:off x="725486" y="1276350"/>
            <a:ext cx="8534401" cy="4953000"/>
          </a:xfrm>
        </p:spPr>
        <p:txBody>
          <a:bodyPr>
            <a:normAutofit fontScale="92500" lnSpcReduction="20000"/>
          </a:bodyPr>
          <a:lstStyle/>
          <a:p>
            <a:r>
              <a:rPr lang="en-US" sz="2200" dirty="0"/>
              <a:t>The finalists </a:t>
            </a:r>
            <a:r>
              <a:rPr lang="en-US" sz="2200" b="1" dirty="0"/>
              <a:t>Dilithium</a:t>
            </a:r>
            <a:r>
              <a:rPr lang="en-US" sz="2200" dirty="0"/>
              <a:t> and </a:t>
            </a:r>
            <a:r>
              <a:rPr lang="en-US" sz="2200" b="1" dirty="0"/>
              <a:t>Falcon</a:t>
            </a:r>
            <a:r>
              <a:rPr lang="en-US" sz="2200" dirty="0"/>
              <a:t> are both based on structured lattices</a:t>
            </a:r>
          </a:p>
          <a:p>
            <a:pPr lvl="1"/>
            <a:r>
              <a:rPr lang="en-US" sz="1800" dirty="0"/>
              <a:t>Both have good performance</a:t>
            </a:r>
          </a:p>
          <a:p>
            <a:pPr lvl="1"/>
            <a:r>
              <a:rPr lang="en-US" sz="1800" i="1" dirty="0"/>
              <a:t>NIST expects to select at most one for standardization</a:t>
            </a:r>
          </a:p>
          <a:p>
            <a:pPr marL="0" indent="0">
              <a:buNone/>
            </a:pPr>
            <a:endParaRPr lang="en-US" sz="2000" dirty="0"/>
          </a:p>
          <a:p>
            <a:r>
              <a:rPr lang="en-US" sz="2200" dirty="0"/>
              <a:t>The alternate </a:t>
            </a:r>
            <a:r>
              <a:rPr lang="en-US" sz="2200" b="1" dirty="0"/>
              <a:t>Picnic</a:t>
            </a:r>
            <a:r>
              <a:rPr lang="en-US" sz="2200" dirty="0"/>
              <a:t> is based on zero-knowledge proofs and a block cipher</a:t>
            </a:r>
          </a:p>
          <a:p>
            <a:r>
              <a:rPr lang="en-US" sz="2200" dirty="0"/>
              <a:t>The alternate </a:t>
            </a:r>
            <a:r>
              <a:rPr lang="en-US" sz="2200" b="1" dirty="0"/>
              <a:t>SPHINCS+</a:t>
            </a:r>
            <a:r>
              <a:rPr lang="en-US" sz="2200" dirty="0"/>
              <a:t> is based on the security of hash functions</a:t>
            </a:r>
          </a:p>
          <a:p>
            <a:pPr lvl="1"/>
            <a:r>
              <a:rPr lang="en-US" sz="1800" dirty="0"/>
              <a:t>The security of SPHINCS+ is very well understood</a:t>
            </a:r>
          </a:p>
          <a:p>
            <a:endParaRPr lang="en-US" sz="2000" dirty="0"/>
          </a:p>
          <a:p>
            <a:r>
              <a:rPr lang="en-US" sz="2200" dirty="0"/>
              <a:t>There are two multivariate schemes:  the finalist </a:t>
            </a:r>
            <a:r>
              <a:rPr lang="en-US" sz="2200" b="1" dirty="0"/>
              <a:t>Rainbow</a:t>
            </a:r>
            <a:r>
              <a:rPr lang="en-US" sz="2200" dirty="0"/>
              <a:t>, and the alternate </a:t>
            </a:r>
            <a:r>
              <a:rPr lang="en-US" sz="2200" b="1" dirty="0" err="1"/>
              <a:t>GeMSS</a:t>
            </a:r>
            <a:endParaRPr lang="en-US" sz="2200" b="1" dirty="0"/>
          </a:p>
          <a:p>
            <a:pPr lvl="1"/>
            <a:r>
              <a:rPr lang="en-US" sz="1800" dirty="0"/>
              <a:t>Both have large public keys, and very small signature sizes</a:t>
            </a:r>
          </a:p>
          <a:p>
            <a:pPr lvl="1"/>
            <a:r>
              <a:rPr lang="en-US" sz="1800" dirty="0"/>
              <a:t>Cryptanalytic results during the 3</a:t>
            </a:r>
            <a:r>
              <a:rPr lang="en-US" sz="1800" baseline="30000" dirty="0"/>
              <a:t>rd</a:t>
            </a:r>
            <a:r>
              <a:rPr lang="en-US" sz="1800" dirty="0"/>
              <a:t> round have created some concerns about the security of both multivariate schemes </a:t>
            </a:r>
            <a:r>
              <a:rPr lang="en-US" sz="1800" b="1" dirty="0"/>
              <a:t>Rainbow</a:t>
            </a:r>
            <a:r>
              <a:rPr lang="en-US" sz="1800" dirty="0"/>
              <a:t> and </a:t>
            </a:r>
            <a:r>
              <a:rPr lang="en-US" sz="1800" b="1" dirty="0" err="1"/>
              <a:t>GeMSS</a:t>
            </a:r>
            <a:endParaRPr lang="en-US" sz="1800" b="1" dirty="0"/>
          </a:p>
          <a:p>
            <a:pPr lvl="1"/>
            <a:endParaRPr lang="en-US" sz="1800" dirty="0"/>
          </a:p>
          <a:p>
            <a:endParaRPr lang="en-US" sz="1650" dirty="0"/>
          </a:p>
        </p:txBody>
      </p:sp>
      <p:pic>
        <p:nvPicPr>
          <p:cNvPr id="7170" name="Picture 2" descr="Signing a Copy of a Painting">
            <a:extLst>
              <a:ext uri="{FF2B5EF4-FFF2-40B4-BE49-F238E27FC236}">
                <a16:creationId xmlns:a16="http://schemas.microsoft.com/office/drawing/2014/main" id="{5CFF4B14-DECB-8441-9D49-B2413E1F5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77"/>
          <a:stretch/>
        </p:blipFill>
        <p:spPr bwMode="auto">
          <a:xfrm>
            <a:off x="8991600" y="609600"/>
            <a:ext cx="2872154"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57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8708-6950-B041-A1E0-6C059B4EC55D}"/>
              </a:ext>
            </a:extLst>
          </p:cNvPr>
          <p:cNvSpPr>
            <a:spLocks noGrp="1"/>
          </p:cNvSpPr>
          <p:nvPr>
            <p:ph type="title"/>
          </p:nvPr>
        </p:nvSpPr>
        <p:spPr>
          <a:xfrm>
            <a:off x="685800" y="457200"/>
            <a:ext cx="6447501" cy="990600"/>
          </a:xfrm>
        </p:spPr>
        <p:txBody>
          <a:bodyPr>
            <a:normAutofit/>
          </a:bodyPr>
          <a:lstStyle/>
          <a:p>
            <a:r>
              <a:rPr lang="en-US" dirty="0"/>
              <a:t>The state of the signatures</a:t>
            </a:r>
          </a:p>
        </p:txBody>
      </p:sp>
      <p:sp>
        <p:nvSpPr>
          <p:cNvPr id="3" name="Content Placeholder 2">
            <a:extLst>
              <a:ext uri="{FF2B5EF4-FFF2-40B4-BE49-F238E27FC236}">
                <a16:creationId xmlns:a16="http://schemas.microsoft.com/office/drawing/2014/main" id="{08724C21-25EA-1049-A5D5-BDE6B43028E8}"/>
              </a:ext>
            </a:extLst>
          </p:cNvPr>
          <p:cNvSpPr>
            <a:spLocks noGrp="1"/>
          </p:cNvSpPr>
          <p:nvPr>
            <p:ph idx="1"/>
          </p:nvPr>
        </p:nvSpPr>
        <p:spPr>
          <a:xfrm>
            <a:off x="685800" y="1447800"/>
            <a:ext cx="8610600" cy="4876800"/>
          </a:xfrm>
        </p:spPr>
        <p:txBody>
          <a:bodyPr>
            <a:normAutofit/>
          </a:bodyPr>
          <a:lstStyle/>
          <a:p>
            <a:pPr marL="0" indent="0">
              <a:buNone/>
            </a:pPr>
            <a:endParaRPr lang="en-US" b="1" dirty="0"/>
          </a:p>
          <a:p>
            <a:r>
              <a:rPr lang="en-US" sz="2100" dirty="0"/>
              <a:t>NIST wants to ensure we have diversity of signatures available</a:t>
            </a:r>
          </a:p>
          <a:p>
            <a:pPr lvl="1"/>
            <a:r>
              <a:rPr lang="en-US" dirty="0"/>
              <a:t>If the multivariate schemes are not selected (or need more time), then we are left with 2 lattice-based finalists, and 2 symmetric-based alternates</a:t>
            </a:r>
          </a:p>
          <a:p>
            <a:pPr lvl="1"/>
            <a:r>
              <a:rPr lang="en-US" dirty="0"/>
              <a:t>The symmetric-based algorithms may not be suitable for many use cases</a:t>
            </a:r>
          </a:p>
          <a:p>
            <a:pPr marL="0" indent="0">
              <a:buNone/>
            </a:pPr>
            <a:endParaRPr lang="en-US" dirty="0">
              <a:solidFill>
                <a:srgbClr val="000000"/>
              </a:solidFill>
              <a:latin typeface="Segoe UI" panose="020B0502040204020203" pitchFamily="34" charset="0"/>
            </a:endParaRPr>
          </a:p>
          <a:p>
            <a:r>
              <a:rPr lang="en-US" sz="2100" dirty="0">
                <a:solidFill>
                  <a:srgbClr val="000000"/>
                </a:solidFill>
                <a:latin typeface="Segoe UI" panose="020B0502040204020203" pitchFamily="34" charset="0"/>
              </a:rPr>
              <a:t>Jan 2021 </a:t>
            </a:r>
            <a:r>
              <a:rPr lang="en-US" sz="2100" dirty="0" err="1">
                <a:solidFill>
                  <a:srgbClr val="000000"/>
                </a:solidFill>
                <a:latin typeface="Segoe UI" panose="020B0502040204020203" pitchFamily="34" charset="0"/>
              </a:rPr>
              <a:t>pqc</a:t>
            </a:r>
            <a:r>
              <a:rPr lang="en-US" sz="2100" dirty="0">
                <a:solidFill>
                  <a:srgbClr val="000000"/>
                </a:solidFill>
                <a:latin typeface="Segoe UI" panose="020B0502040204020203" pitchFamily="34" charset="0"/>
              </a:rPr>
              <a:t>-forum post from NIST: </a:t>
            </a:r>
          </a:p>
          <a:p>
            <a:pPr lvl="1"/>
            <a:r>
              <a:rPr lang="en-US" sz="1800" dirty="0">
                <a:solidFill>
                  <a:srgbClr val="000000"/>
                </a:solidFill>
                <a:latin typeface="Segoe UI" panose="020B0502040204020203" pitchFamily="34" charset="0"/>
              </a:rPr>
              <a:t>NIST mentions the possibility of considering </a:t>
            </a:r>
            <a:r>
              <a:rPr lang="en-US" sz="1800" b="1" dirty="0">
                <a:solidFill>
                  <a:srgbClr val="000000"/>
                </a:solidFill>
                <a:latin typeface="Segoe UI" panose="020B0502040204020203" pitchFamily="34" charset="0"/>
              </a:rPr>
              <a:t>SPHINCS+</a:t>
            </a:r>
            <a:r>
              <a:rPr lang="en-US" sz="1800" dirty="0">
                <a:solidFill>
                  <a:srgbClr val="000000"/>
                </a:solidFill>
                <a:latin typeface="Segoe UI" panose="020B0502040204020203" pitchFamily="34" charset="0"/>
              </a:rPr>
              <a:t> for standardization at the end of the 3</a:t>
            </a:r>
            <a:r>
              <a:rPr lang="en-US" sz="1800" baseline="30000" dirty="0">
                <a:solidFill>
                  <a:srgbClr val="000000"/>
                </a:solidFill>
                <a:latin typeface="Segoe UI" panose="020B0502040204020203" pitchFamily="34" charset="0"/>
              </a:rPr>
              <a:t>rd</a:t>
            </a:r>
            <a:r>
              <a:rPr lang="en-US" sz="1800" dirty="0">
                <a:solidFill>
                  <a:srgbClr val="000000"/>
                </a:solidFill>
                <a:latin typeface="Segoe UI" panose="020B0502040204020203" pitchFamily="34" charset="0"/>
              </a:rPr>
              <a:t> Round</a:t>
            </a:r>
          </a:p>
          <a:p>
            <a:pPr lvl="1"/>
            <a:r>
              <a:rPr lang="en-US" sz="1800" dirty="0">
                <a:solidFill>
                  <a:srgbClr val="000000"/>
                </a:solidFill>
                <a:latin typeface="Segoe UI" panose="020B0502040204020203" pitchFamily="34" charset="0"/>
              </a:rPr>
              <a:t>Also noted that NIST may call for new signature algorithms in the future</a:t>
            </a:r>
          </a:p>
          <a:p>
            <a:pPr lvl="2"/>
            <a:r>
              <a:rPr lang="en-US" sz="1600" dirty="0">
                <a:solidFill>
                  <a:srgbClr val="000000"/>
                </a:solidFill>
                <a:latin typeface="Segoe UI" panose="020B0502040204020203" pitchFamily="34" charset="0"/>
              </a:rPr>
              <a:t>(see next slide)</a:t>
            </a:r>
          </a:p>
        </p:txBody>
      </p:sp>
    </p:spTree>
    <p:extLst>
      <p:ext uri="{BB962C8B-B14F-4D97-AF65-F5344CB8AC3E}">
        <p14:creationId xmlns:p14="http://schemas.microsoft.com/office/powerpoint/2010/main" val="6133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A93FE-547A-1544-B075-5BB048A67BFE}"/>
              </a:ext>
            </a:extLst>
          </p:cNvPr>
          <p:cNvSpPr>
            <a:spLocks noGrp="1"/>
          </p:cNvSpPr>
          <p:nvPr>
            <p:ph type="title"/>
          </p:nvPr>
        </p:nvSpPr>
        <p:spPr>
          <a:xfrm>
            <a:off x="533400" y="304800"/>
            <a:ext cx="6859587" cy="1143000"/>
          </a:xfrm>
        </p:spPr>
        <p:txBody>
          <a:bodyPr>
            <a:normAutofit/>
          </a:bodyPr>
          <a:lstStyle/>
          <a:p>
            <a:r>
              <a:rPr lang="en-US" dirty="0"/>
              <a:t>The 3</a:t>
            </a:r>
            <a:r>
              <a:rPr lang="en-US" baseline="30000" dirty="0"/>
              <a:t>rd</a:t>
            </a:r>
            <a:r>
              <a:rPr lang="en-US" dirty="0"/>
              <a:t> NIST PQC Conference</a:t>
            </a:r>
          </a:p>
        </p:txBody>
      </p:sp>
      <p:sp>
        <p:nvSpPr>
          <p:cNvPr id="3" name="Content Placeholder 2">
            <a:extLst>
              <a:ext uri="{FF2B5EF4-FFF2-40B4-BE49-F238E27FC236}">
                <a16:creationId xmlns:a16="http://schemas.microsoft.com/office/drawing/2014/main" id="{061EAAF8-9AC2-BE47-A69C-ED57B89A18C7}"/>
              </a:ext>
            </a:extLst>
          </p:cNvPr>
          <p:cNvSpPr>
            <a:spLocks noGrp="1"/>
          </p:cNvSpPr>
          <p:nvPr>
            <p:ph idx="1"/>
          </p:nvPr>
        </p:nvSpPr>
        <p:spPr>
          <a:xfrm>
            <a:off x="914399" y="1295400"/>
            <a:ext cx="6478587" cy="5257800"/>
          </a:xfrm>
        </p:spPr>
        <p:txBody>
          <a:bodyPr>
            <a:normAutofit fontScale="92500" lnSpcReduction="10000"/>
          </a:bodyPr>
          <a:lstStyle/>
          <a:p>
            <a:r>
              <a:rPr lang="en-US" sz="2100" dirty="0"/>
              <a:t>June 2021, held virtually</a:t>
            </a:r>
          </a:p>
          <a:p>
            <a:pPr lvl="1"/>
            <a:r>
              <a:rPr lang="en-US" sz="1800" dirty="0"/>
              <a:t>Over 400 participants</a:t>
            </a:r>
          </a:p>
          <a:p>
            <a:pPr lvl="1"/>
            <a:r>
              <a:rPr lang="en-US" sz="1800" dirty="0"/>
              <a:t>38 accepted papers</a:t>
            </a:r>
          </a:p>
          <a:p>
            <a:pPr lvl="1"/>
            <a:r>
              <a:rPr lang="en-US" sz="1800" dirty="0"/>
              <a:t>15 candidate team updates</a:t>
            </a:r>
          </a:p>
          <a:p>
            <a:pPr lvl="1"/>
            <a:r>
              <a:rPr lang="en-US" sz="1800" dirty="0"/>
              <a:t>Video, slides, papers </a:t>
            </a:r>
            <a:r>
              <a:rPr lang="en-US" sz="1800" dirty="0">
                <a:hlinkClick r:id="rId3"/>
              </a:rPr>
              <a:t>posted at our website</a:t>
            </a:r>
            <a:endParaRPr lang="en-US" sz="1800" dirty="0"/>
          </a:p>
          <a:p>
            <a:endParaRPr lang="en-US" dirty="0"/>
          </a:p>
          <a:p>
            <a:r>
              <a:rPr lang="en-US" sz="2100" dirty="0"/>
              <a:t>Announcements:</a:t>
            </a:r>
          </a:p>
          <a:p>
            <a:pPr lvl="1"/>
            <a:r>
              <a:rPr lang="en-US" sz="1800" dirty="0"/>
              <a:t>4</a:t>
            </a:r>
            <a:r>
              <a:rPr lang="en-US" sz="1800" baseline="30000" dirty="0"/>
              <a:t>th</a:t>
            </a:r>
            <a:r>
              <a:rPr lang="en-US" sz="1800" dirty="0"/>
              <a:t> round </a:t>
            </a:r>
          </a:p>
          <a:p>
            <a:pPr lvl="1"/>
            <a:r>
              <a:rPr lang="en-US" sz="1800" dirty="0"/>
              <a:t>On-ramp for signatures at end of the 3</a:t>
            </a:r>
            <a:r>
              <a:rPr lang="en-US" sz="1800" baseline="30000" dirty="0"/>
              <a:t>rd</a:t>
            </a:r>
            <a:r>
              <a:rPr lang="en-US" sz="1800" dirty="0"/>
              <a:t> Round</a:t>
            </a:r>
          </a:p>
          <a:p>
            <a:pPr marL="457200" lvl="1" indent="0">
              <a:buNone/>
            </a:pPr>
            <a:endParaRPr lang="en-US" sz="1800" dirty="0"/>
          </a:p>
          <a:p>
            <a:pPr>
              <a:buFont typeface="Wingdings" pitchFamily="2" charset="2"/>
              <a:buChar char="Ø"/>
            </a:pPr>
            <a:r>
              <a:rPr lang="en-US" sz="2100" dirty="0"/>
              <a:t>Ongoing research:</a:t>
            </a:r>
          </a:p>
          <a:p>
            <a:pPr lvl="1">
              <a:buFont typeface="Wingdings" pitchFamily="2" charset="2"/>
              <a:buChar char="Ø"/>
            </a:pPr>
            <a:r>
              <a:rPr lang="en-US" sz="1900" dirty="0"/>
              <a:t>Hardware and software implementations, side-channel analysis, cryptanalysis of 3</a:t>
            </a:r>
            <a:r>
              <a:rPr lang="en-US" sz="1900" baseline="30000" dirty="0"/>
              <a:t>rd</a:t>
            </a:r>
            <a:r>
              <a:rPr lang="en-US" sz="1900" dirty="0"/>
              <a:t> round candidates, PQC in applications and protocols, formal verification, security, variants of candidates, </a:t>
            </a:r>
            <a:r>
              <a:rPr lang="en-US" sz="1900" dirty="0" err="1"/>
              <a:t>etc</a:t>
            </a:r>
            <a:endParaRPr lang="en-US" sz="1900" dirty="0"/>
          </a:p>
          <a:p>
            <a:endParaRPr lang="en-US" sz="2000" dirty="0"/>
          </a:p>
          <a:p>
            <a:pPr lvl="1"/>
            <a:endParaRPr lang="en-US" sz="1800" dirty="0"/>
          </a:p>
        </p:txBody>
      </p:sp>
      <p:pic>
        <p:nvPicPr>
          <p:cNvPr id="5" name="Picture 4" descr="Graphical user interface, text, application, email&#10;&#10;Description automatically generated">
            <a:extLst>
              <a:ext uri="{FF2B5EF4-FFF2-40B4-BE49-F238E27FC236}">
                <a16:creationId xmlns:a16="http://schemas.microsoft.com/office/drawing/2014/main" id="{1A265C6D-2F80-B24C-AF35-88ADAEC67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524000"/>
            <a:ext cx="4946732" cy="3305703"/>
          </a:xfrm>
          <a:prstGeom prst="rect">
            <a:avLst/>
          </a:prstGeom>
        </p:spPr>
      </p:pic>
    </p:spTree>
    <p:extLst>
      <p:ext uri="{BB962C8B-B14F-4D97-AF65-F5344CB8AC3E}">
        <p14:creationId xmlns:p14="http://schemas.microsoft.com/office/powerpoint/2010/main" val="33878621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2035-01-01T08:00:00+00:00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730281</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 xsi:nil="true"/>
    <Markets xmlns="4873beb7-5857-4685-be1f-d57550cc96cc"/>
    <OriginAsset xmlns="4873beb7-5857-4685-be1f-d57550cc96cc" xsi:nil="true"/>
    <AssetStart xmlns="4873beb7-5857-4685-be1f-d57550cc96cc">2011-12-21T20:41:00+00:00</AssetStart>
    <FriendlyTitle xmlns="4873beb7-5857-4685-be1f-d57550cc96cc" xsi:nil="true"/>
    <MarketSpecific xmlns="4873beb7-5857-4685-be1f-d57550cc96cc">false</MarketSpecific>
    <TPNamespace xmlns="4873beb7-5857-4685-be1f-d57550cc96cc" xsi:nil="true"/>
    <PublishStatusLookup xmlns="4873beb7-5857-4685-be1f-d57550cc96cc">
      <Value>1386626</Value>
      <Value>1386627</Value>
    </PublishStatusLookup>
    <APAuthor xmlns="4873beb7-5857-4685-be1f-d57550cc96cc">
      <UserInfo>
        <DisplayName>REDMOND\v-gakel</DisplayName>
        <AccountId>2721</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Marketing plan presentation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2007 Template UpLeveling Do Not HandOff</UALocComments>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12 Default</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TP102806419</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14</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LocMarketGroupTiers2 xmlns="4873beb7-5857-4685-be1f-d57550cc96cc">,t:Tier 1,t:Tier 2,t:Tier 3,</LocMarketGroupTiers2>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E47465-1BBE-45E0-8364-7439AF5AE95E}">
  <ds:schemaRefs>
    <ds:schemaRef ds:uri="http://schemas.microsoft.com/sharepoint/v3/contenttype/forms"/>
  </ds:schemaRefs>
</ds:datastoreItem>
</file>

<file path=customXml/itemProps2.xml><?xml version="1.0" encoding="utf-8"?>
<ds:datastoreItem xmlns:ds="http://schemas.openxmlformats.org/officeDocument/2006/customXml" ds:itemID="{360BA137-9F22-4D70-831C-E25B6FFB809C}">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C5E1184C-8D6F-4B2F-9B7D-5970C995F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{84CF44A7-3FCE-5E47-B01A-87CE2425D756}tf10001060</Template>
  <TotalTime>8785</TotalTime>
  <Words>2216</Words>
  <Application>Microsoft Macintosh PowerPoint</Application>
  <PresentationFormat>Widescreen</PresentationFormat>
  <Paragraphs>334</Paragraphs>
  <Slides>17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Abadi</vt:lpstr>
      <vt:lpstr>Arial</vt:lpstr>
      <vt:lpstr>Calibri</vt:lpstr>
      <vt:lpstr>Oxygen</vt:lpstr>
      <vt:lpstr>Segoe UI</vt:lpstr>
      <vt:lpstr>Times New Roman</vt:lpstr>
      <vt:lpstr>Trebuchet MS</vt:lpstr>
      <vt:lpstr>Wingdings</vt:lpstr>
      <vt:lpstr>Wingdings 3</vt:lpstr>
      <vt:lpstr>Facet</vt:lpstr>
      <vt:lpstr>The beginning of the end: An update on the NIST PQC “Competition”</vt:lpstr>
      <vt:lpstr>Why we’re here</vt:lpstr>
      <vt:lpstr>2016 - Call for Proposals</vt:lpstr>
      <vt:lpstr>The 1st  and 2nd Rounds</vt:lpstr>
      <vt:lpstr>So where are we now?</vt:lpstr>
      <vt:lpstr>The KEMs</vt:lpstr>
      <vt:lpstr>The Signatures</vt:lpstr>
      <vt:lpstr>The state of the signatures</vt:lpstr>
      <vt:lpstr>The 3rd NIST PQC Conference</vt:lpstr>
      <vt:lpstr>What lies ahead….</vt:lpstr>
      <vt:lpstr>An on-ramp for signatures</vt:lpstr>
      <vt:lpstr>How will NIST make its decisions?</vt:lpstr>
      <vt:lpstr>Patent and IPR issues</vt:lpstr>
      <vt:lpstr>The transition to PQC</vt:lpstr>
      <vt:lpstr>Getting ready for PQC</vt:lpstr>
      <vt:lpstr>Stateful Hash-based Signatures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Homestretch: the beginning of the end of the NIST PQC 3rd Round</dc:title>
  <dc:creator>Moody, Dustin (Fed)</dc:creator>
  <cp:lastModifiedBy>Scholl, Matthew A. (Fed)</cp:lastModifiedBy>
  <cp:revision>25</cp:revision>
  <cp:lastPrinted>1601-01-01T00:00:00Z</cp:lastPrinted>
  <dcterms:created xsi:type="dcterms:W3CDTF">2021-07-15T14:57:53Z</dcterms:created>
  <dcterms:modified xsi:type="dcterms:W3CDTF">2025-04-24T15:47:30Z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TC010178121033</vt:lpwstr>
  </property>
  <property fmtid="{D5CDD505-2E9C-101B-9397-08002B2CF9AE}" pid="3" name="ContentTypeId">
    <vt:lpwstr>0x0101006EDDDB5EE6D98C44930B742096920B300400F5B6D36B3EF94B4E9A635CDF2A18F5B8</vt:lpwstr>
  </property>
  <property fmtid="{D5CDD505-2E9C-101B-9397-08002B2CF9AE}" pid="4" name="InternalTags">
    <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LocMarketGroupTiers">
    <vt:lpwstr>,t:Tier 1,t:Tier 2,t:Tier 3,</vt:lpwstr>
  </property>
</Properties>
</file>